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4" r:id="rId4"/>
    <p:sldId id="285" r:id="rId5"/>
    <p:sldId id="286" r:id="rId6"/>
    <p:sldId id="287" r:id="rId7"/>
    <p:sldId id="288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884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F6943C-C8B0-65B9-393A-5C57712E7459}" v="2" dt="2026-01-08T14:22:06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BF53-928A-430B-8529-DF146974A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AD74E-A3FA-4AD5-A079-B978E632D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B9FBA-1878-45D8-96D4-FA6A9BE2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9EEA-04EC-4C1E-B643-BB34642997C8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C595C-78F6-433F-83A6-E9229708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0C725-D5B7-4BE3-813B-F649E1138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454F-284F-468A-AE45-6BD45001A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70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83CF2-BD93-4D9C-9BD4-EB58DEE59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DD100D-D850-49E9-B9ED-A290664DF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943BC-A7B1-4449-8A55-07565912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9EEA-04EC-4C1E-B643-BB34642997C8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6C3BA-3F29-4CF4-A73D-6F048A38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71C4F-B6AF-460F-A964-3CBC619A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454F-284F-468A-AE45-6BD45001A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24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D698D3-5390-471A-8E5D-DEB2DC499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516AE-2076-444F-9E5E-649DD6131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46AC6-B7BF-4816-A92F-7233D022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9EEA-04EC-4C1E-B643-BB34642997C8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A4200-36D6-42FE-8A9E-7D6926E50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7F308-5AC3-4BF5-8E80-BA5AF0A7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454F-284F-468A-AE45-6BD45001A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44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6E553-8400-4F48-A84D-68BAD4CC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25E96-0AC0-4AD0-A6AE-730CDFAD3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3BC03-0777-4AE2-B7FB-7304E257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9EEA-04EC-4C1E-B643-BB34642997C8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8B0FC-0DB1-484B-8AAA-2EBBF2C0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027B7-BE9C-4107-8612-F35B14DC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454F-284F-468A-AE45-6BD45001A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04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8B2F-264E-446C-A869-C60FF5EA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AF01F-6FB4-4296-84A3-08EA3EBCE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873FE-8A49-48F1-81FC-74106218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9EEA-04EC-4C1E-B643-BB34642997C8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5E69C-79E6-4C6B-8C10-1AD51116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A96E2-2A9A-4A31-BCD5-594F1DB5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454F-284F-468A-AE45-6BD45001A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8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74BE-A77A-4210-8332-798CB87F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2D2D5-92C7-47D5-BE42-4DCAB4842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4AA88-E4F5-415A-850E-FCFB58A5F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511DD-DF7F-4909-8054-2724771E2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9EEA-04EC-4C1E-B643-BB34642997C8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7C015-5FB4-4062-8415-310B23DF5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409E7-1CD3-4E87-ABFA-42DAECB0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454F-284F-468A-AE45-6BD45001A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19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D3F4-DB70-414B-A222-912C6EABE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675CD-669B-4687-8C0F-77BCAA9B6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80E6A-B1E1-46AE-88A5-5A87EFB66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EC2EF-C385-46C2-9B7F-2BA909F87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9FBB7-A5AA-469C-AF36-0D9FF2DEC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537CB0-6CD9-4146-BA0F-0DD30A81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9EEA-04EC-4C1E-B643-BB34642997C8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0F0BCA-099E-4B7E-983D-F60357BB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444B2B-ABA6-42F2-8F87-C4343BA6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454F-284F-468A-AE45-6BD45001A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B761-216D-41B3-84F5-FCA3BA85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40156-AB18-4D0D-9120-AF530465B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9EEA-04EC-4C1E-B643-BB34642997C8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4F5D4-6549-4C19-8584-2D293B1E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F5451-56A4-4027-A7B7-0C0DF0B7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454F-284F-468A-AE45-6BD45001A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35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1BFA4E-EA10-42EF-BED9-879CAFEDD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9EEA-04EC-4C1E-B643-BB34642997C8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40117-2896-4E8D-BB27-1B05A0350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B085D-5DC3-4379-808D-221E766F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454F-284F-468A-AE45-6BD45001A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8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5045-D862-4A1D-8DA8-B6DF1580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15960-7CEC-4F0C-BEE2-995E595D1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7AD25-E2A5-4A4E-9650-DA63BBA48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36B86-29F2-45DB-8487-6AC033B93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9EEA-04EC-4C1E-B643-BB34642997C8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3EE01-3D75-491B-83D7-0FF3265D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F6ABA-3544-4014-A5C9-9FAA9586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454F-284F-468A-AE45-6BD45001A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49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C1B39-E91B-4531-AC6C-0E96810D3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6CE127-465D-4FF8-B4D7-2EB2621F7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AAF70-9AEC-4BAE-887A-640C4ECAD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2B229-DEDD-480C-8C03-56C5118F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9EEA-04EC-4C1E-B643-BB34642997C8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8235C-61E9-4482-BFC5-4CF1A896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AEA04-F1E4-47FB-A63C-450FA159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454F-284F-468A-AE45-6BD45001A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99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0FA57-9E43-4880-A54D-4186CE19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59063-D288-4691-857C-9C3C6ECAA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C5B47-2E2B-428E-85E8-2D8654096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99EEA-04EC-4C1E-B643-BB34642997C8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17C68-E234-4625-B301-428387D9D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0AE15-8D7A-45D4-8B74-8DE23FB81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F454F-284F-468A-AE45-6BD45001A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10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D81BF-EE05-4D26-9980-0DB49F42D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385" y="648328"/>
            <a:ext cx="9144000" cy="3334097"/>
          </a:xfrm>
          <a:solidFill>
            <a:srgbClr val="884CFF"/>
          </a:solidFill>
        </p:spPr>
        <p:txBody>
          <a:bodyPr/>
          <a:lstStyle/>
          <a:p>
            <a:r>
              <a:rPr lang="en-US"/>
              <a:t>KS2 SATs Information for Parents</a:t>
            </a:r>
            <a:endParaRPr lang="en-GB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705D6-1ECF-414B-8170-A608431A4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207" y="4111880"/>
            <a:ext cx="9144000" cy="1399170"/>
          </a:xfrm>
          <a:solidFill>
            <a:srgbClr val="884CFF"/>
          </a:solidFill>
        </p:spPr>
        <p:txBody>
          <a:bodyPr/>
          <a:lstStyle/>
          <a:p>
            <a:r>
              <a:rPr lang="en-GB"/>
              <a:t> Meanwood CE Primary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8BB68-09B5-4B11-9481-0AF665142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594" y="648328"/>
            <a:ext cx="828791" cy="914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926C7A-0E96-4533-94A2-07C272D12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207" y="5669672"/>
            <a:ext cx="9144793" cy="889329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80E3432B-040D-4F9C-9129-E38A4F50B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FDB976B-8114-40C0-B954-B500B590B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C66BE2-E718-4148-A7A1-B0A770063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207" y="5701005"/>
            <a:ext cx="940075" cy="857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B64F1C-4C88-44A0-BDB8-95AAD8AC1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8337" y="5699542"/>
            <a:ext cx="997415" cy="8549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3103B5-55DD-4E67-B6F9-4B7BAC3886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8895" y="5665140"/>
            <a:ext cx="843823" cy="8893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A184F4-6B28-4CE3-BA7B-C607BA0339E5}"/>
              </a:ext>
            </a:extLst>
          </p:cNvPr>
          <p:cNvSpPr/>
          <p:nvPr/>
        </p:nvSpPr>
        <p:spPr>
          <a:xfrm>
            <a:off x="3032118" y="5942340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Hearts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3F8852-D00F-47EB-89C7-45509880CBF7}"/>
              </a:ext>
            </a:extLst>
          </p:cNvPr>
          <p:cNvSpPr/>
          <p:nvPr/>
        </p:nvSpPr>
        <p:spPr>
          <a:xfrm>
            <a:off x="6246457" y="5929670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Minds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3BB119-A512-4949-9163-8CA2A1D7F530}"/>
              </a:ext>
            </a:extLst>
          </p:cNvPr>
          <p:cNvSpPr/>
          <p:nvPr/>
        </p:nvSpPr>
        <p:spPr>
          <a:xfrm>
            <a:off x="9159882" y="5929670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Arms</a:t>
            </a:r>
          </a:p>
        </p:txBody>
      </p:sp>
    </p:spTree>
    <p:extLst>
      <p:ext uri="{BB962C8B-B14F-4D97-AF65-F5344CB8AC3E}">
        <p14:creationId xmlns:p14="http://schemas.microsoft.com/office/powerpoint/2010/main" val="419551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9E923C-FC90-A416-1F67-A78328917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C00DE5-1B86-819A-0A24-E17117E98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83" y="5665404"/>
            <a:ext cx="10515600" cy="889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753C0-BAF5-F536-EA3D-29EF8D8AA6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84CFF"/>
          </a:solidFill>
        </p:spPr>
        <p:txBody>
          <a:bodyPr>
            <a:normAutofit/>
          </a:bodyPr>
          <a:lstStyle/>
          <a:p>
            <a:r>
              <a:rPr lang="en-GB" sz="4000"/>
              <a:t>Example question… Maths</a:t>
            </a:r>
            <a:br>
              <a:rPr lang="en-GB" sz="4000"/>
            </a:b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36E63F-C570-B1A6-E988-2BDA50320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7450" y="363047"/>
            <a:ext cx="828791" cy="9145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AFFED7-EA91-8057-64BE-7AE721F8ECA2}"/>
              </a:ext>
            </a:extLst>
          </p:cNvPr>
          <p:cNvSpPr/>
          <p:nvPr/>
        </p:nvSpPr>
        <p:spPr>
          <a:xfrm>
            <a:off x="2481381" y="5925071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Hearts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3EFDCE-546D-6F39-9D2E-D708F7484D69}"/>
              </a:ext>
            </a:extLst>
          </p:cNvPr>
          <p:cNvSpPr/>
          <p:nvPr/>
        </p:nvSpPr>
        <p:spPr>
          <a:xfrm>
            <a:off x="6191024" y="5925071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Minds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6EAE70-6B5C-0BD2-9AF2-F8683FA64BCD}"/>
              </a:ext>
            </a:extLst>
          </p:cNvPr>
          <p:cNvSpPr/>
          <p:nvPr/>
        </p:nvSpPr>
        <p:spPr>
          <a:xfrm>
            <a:off x="9493724" y="5925071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Arms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CC7598-E41A-5337-3A11-F783E7C30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17" y="5697200"/>
            <a:ext cx="93886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6B6BD2-D9E3-5E39-8674-1179FAB13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449" y="5682980"/>
            <a:ext cx="999831" cy="8535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BBE3D6-4415-4C34-9272-7A8BD463BF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8916" y="5666718"/>
            <a:ext cx="841321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3052FD-81F8-1D1F-8E92-5276DE71AE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2901" y="363047"/>
            <a:ext cx="512108" cy="1325562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E3FAE6C-B390-559A-A64A-A5C45B281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857016" y="1746001"/>
            <a:ext cx="4965813" cy="38071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FA5F76-0D55-C13B-2B36-535488829A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1024" y="1746001"/>
            <a:ext cx="4668067" cy="380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24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42F346-D6DB-5A8F-BA2D-13B0D4125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0700242-AF80-B08F-1A5F-23228F005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83" y="5665404"/>
            <a:ext cx="10515600" cy="889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381FF-C5AD-1796-EA8E-9F8E2DF33C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84CFF"/>
          </a:solidFill>
        </p:spPr>
        <p:txBody>
          <a:bodyPr>
            <a:normAutofit/>
          </a:bodyPr>
          <a:lstStyle/>
          <a:p>
            <a:r>
              <a:rPr lang="en-GB" sz="4000"/>
              <a:t>What can I do…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EEA9F5-6B56-388D-B60A-C8109D361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102" y="1825625"/>
            <a:ext cx="6160698" cy="3579449"/>
          </a:xfrm>
          <a:solidFill>
            <a:srgbClr val="884CFF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ea typeface="Calibri"/>
              <a:cs typeface="Calibri"/>
            </a:endParaRPr>
          </a:p>
          <a:p>
            <a:r>
              <a:rPr lang="en-GB"/>
              <a:t>Support with homework; CGP books. </a:t>
            </a:r>
          </a:p>
          <a:p>
            <a:r>
              <a:rPr lang="en-GB"/>
              <a:t>Reassure. </a:t>
            </a:r>
          </a:p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C4EB70-2985-59FB-2E44-D22738043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7450" y="363047"/>
            <a:ext cx="828791" cy="9145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AF0A1B-2C71-3435-043A-F5A862E47C55}"/>
              </a:ext>
            </a:extLst>
          </p:cNvPr>
          <p:cNvSpPr/>
          <p:nvPr/>
        </p:nvSpPr>
        <p:spPr>
          <a:xfrm>
            <a:off x="2481381" y="5925071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Hearts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46A39E-334B-5D60-0290-CB6747629602}"/>
              </a:ext>
            </a:extLst>
          </p:cNvPr>
          <p:cNvSpPr/>
          <p:nvPr/>
        </p:nvSpPr>
        <p:spPr>
          <a:xfrm>
            <a:off x="6191024" y="5925071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Minds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67ABAA-EDE6-B09E-3357-6933B3A790B0}"/>
              </a:ext>
            </a:extLst>
          </p:cNvPr>
          <p:cNvSpPr/>
          <p:nvPr/>
        </p:nvSpPr>
        <p:spPr>
          <a:xfrm>
            <a:off x="9493724" y="5925071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Arms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8AAEEF-2B35-49E2-F2C8-CF45D2F5A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17" y="5697200"/>
            <a:ext cx="93886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9D25B3-9085-DA5C-C116-FFBBB55A8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449" y="5682980"/>
            <a:ext cx="999831" cy="8535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6BA06D-79A7-18F8-45B0-B09E67A3D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8916" y="5666718"/>
            <a:ext cx="841321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7E079F-EF79-7F1C-3644-454B0DE00A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2901" y="363047"/>
            <a:ext cx="512108" cy="1325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2EE887-9324-86CA-2A17-68FB248101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016" y="1825625"/>
            <a:ext cx="4215315" cy="357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7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BA6C69-FC7E-952F-C563-C7370C99F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C4E87D7-C495-B359-2159-6EBBF3861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83" y="5665404"/>
            <a:ext cx="10515600" cy="889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A09516-9E51-0C20-79CA-8B4CEFF2E6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84CFF"/>
          </a:solidFill>
        </p:spPr>
        <p:txBody>
          <a:bodyPr>
            <a:normAutofit/>
          </a:bodyPr>
          <a:lstStyle/>
          <a:p>
            <a:r>
              <a:rPr lang="en-GB" sz="400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6F7AFC-D744-EFB5-63C2-3CE227C0E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102" y="1825625"/>
            <a:ext cx="6160698" cy="3623453"/>
          </a:xfrm>
          <a:solidFill>
            <a:srgbClr val="884CFF"/>
          </a:solidFill>
        </p:spPr>
        <p:txBody>
          <a:bodyPr>
            <a:normAutofit/>
          </a:bodyPr>
          <a:lstStyle/>
          <a:p>
            <a:r>
              <a:rPr lang="en-GB"/>
              <a:t>KS2 SATs assess Year 6 pupils' English and Mathematics skills.</a:t>
            </a:r>
          </a:p>
          <a:p>
            <a:r>
              <a:rPr lang="en-GB"/>
              <a:t>Results identify strengths, guide improvements, and provide data for secondary schools and reporting.</a:t>
            </a:r>
          </a:p>
          <a:p>
            <a:r>
              <a:rPr lang="en-GB"/>
              <a:t>Overview of test timetable, paper details, question types, and support for parents during SATs week.</a:t>
            </a:r>
          </a:p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A92A26-962C-E13B-5346-F7306C6BA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7450" y="363047"/>
            <a:ext cx="828791" cy="9145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9A793F-8052-845B-DAE6-BFD5E3C4DB2F}"/>
              </a:ext>
            </a:extLst>
          </p:cNvPr>
          <p:cNvSpPr/>
          <p:nvPr/>
        </p:nvSpPr>
        <p:spPr>
          <a:xfrm>
            <a:off x="2481381" y="5925071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Hearts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7400D0-F8B8-1418-A8BA-F572F0423859}"/>
              </a:ext>
            </a:extLst>
          </p:cNvPr>
          <p:cNvSpPr/>
          <p:nvPr/>
        </p:nvSpPr>
        <p:spPr>
          <a:xfrm>
            <a:off x="6191024" y="5925071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Minds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40DFF5-71A0-6C72-465C-3FF9DAFB93CA}"/>
              </a:ext>
            </a:extLst>
          </p:cNvPr>
          <p:cNvSpPr/>
          <p:nvPr/>
        </p:nvSpPr>
        <p:spPr>
          <a:xfrm>
            <a:off x="9493724" y="5925071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Arms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CCACCB-6FCF-2AB1-9374-EA4B00957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17" y="5697200"/>
            <a:ext cx="93886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744775-B85D-8BF9-3D97-2DCF7E1EA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449" y="5682980"/>
            <a:ext cx="999831" cy="8535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380477-2DA2-7EBD-A985-BC9768C16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8916" y="5666718"/>
            <a:ext cx="841321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5BBEA7-B66E-8D0D-07E4-243E43C3BA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2901" y="363047"/>
            <a:ext cx="512108" cy="1325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39DDF7-F231-3116-D78D-8439247E62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021" y="1825624"/>
            <a:ext cx="4184805" cy="359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5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DB1DD4-0F50-8C45-1CCF-A1C850A54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502A4BB-3F52-7FCC-B5D3-A78DB0C8D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83" y="5665404"/>
            <a:ext cx="10515600" cy="889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6FC3EA-AAAE-0FD9-5D20-A4AF6B4544A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84CFF"/>
          </a:solidFill>
        </p:spPr>
        <p:txBody>
          <a:bodyPr>
            <a:normAutofit/>
          </a:bodyPr>
          <a:lstStyle/>
          <a:p>
            <a:r>
              <a:rPr lang="en-GB" sz="4000"/>
              <a:t>When and What Tests Will Take Place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C33EA9-076F-1778-A411-CCB5F42A5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9383" y="1825261"/>
            <a:ext cx="10546858" cy="3579813"/>
          </a:xfrm>
          <a:prstGeom prst="rect">
            <a:avLst/>
          </a:prstGeom>
          <a:solidFill>
            <a:srgbClr val="884CFF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BB37B1-32EF-EE43-4D2A-4E75F85B8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7450" y="363047"/>
            <a:ext cx="828791" cy="9145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FA2384-F4EC-A6B6-ADA9-AE6ED8CD56FE}"/>
              </a:ext>
            </a:extLst>
          </p:cNvPr>
          <p:cNvSpPr/>
          <p:nvPr/>
        </p:nvSpPr>
        <p:spPr>
          <a:xfrm>
            <a:off x="2481381" y="5925071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Hearts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B6344C-5F26-918D-A6B4-E291DCB6F1D1}"/>
              </a:ext>
            </a:extLst>
          </p:cNvPr>
          <p:cNvSpPr/>
          <p:nvPr/>
        </p:nvSpPr>
        <p:spPr>
          <a:xfrm>
            <a:off x="6191024" y="5925071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Minds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19B185-DADE-9113-CCCC-45D72FC49694}"/>
              </a:ext>
            </a:extLst>
          </p:cNvPr>
          <p:cNvSpPr/>
          <p:nvPr/>
        </p:nvSpPr>
        <p:spPr>
          <a:xfrm>
            <a:off x="9493724" y="5925071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Arms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C2123D-B7B1-95EB-8548-A0A1D9C13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17" y="5697200"/>
            <a:ext cx="93886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06930C-E244-E7DB-127C-4735474EDB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9449" y="5682980"/>
            <a:ext cx="999831" cy="8535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25BBFE-8EFE-4461-0842-D264664DDB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8916" y="5666718"/>
            <a:ext cx="841321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FB4FCB-906F-DEEA-7D7B-5DAB6B17B0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2901" y="363047"/>
            <a:ext cx="512108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7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36D2C7-EA60-EA82-4AD8-81A420C19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B523DE-2EC3-690A-C3A2-312065D19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83" y="5665404"/>
            <a:ext cx="10515600" cy="889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97D927-D134-60F8-9CFF-35510B18EDE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84CFF"/>
          </a:solidFill>
        </p:spPr>
        <p:txBody>
          <a:bodyPr>
            <a:normAutofit/>
          </a:bodyPr>
          <a:lstStyle/>
          <a:p>
            <a:r>
              <a:rPr lang="en-GB" sz="4000"/>
              <a:t>GPS (Grammar, Spelling and Punctuation).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CE628C-F1CC-B789-00FF-40890871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102" y="1825625"/>
            <a:ext cx="6160698" cy="3579449"/>
          </a:xfrm>
          <a:solidFill>
            <a:srgbClr val="884CFF"/>
          </a:solidFill>
        </p:spPr>
        <p:txBody>
          <a:bodyPr>
            <a:normAutofit fontScale="92500" lnSpcReduction="20000"/>
          </a:bodyPr>
          <a:lstStyle/>
          <a:p>
            <a:r>
              <a:rPr lang="en-GB"/>
              <a:t>Paper 1: Grammar and Punctuation</a:t>
            </a:r>
          </a:p>
          <a:p>
            <a:r>
              <a:rPr lang="en-GB"/>
              <a:t>Paper 1 lasts 45 minutes and tests grammar, punctuation, sentence corrections, and word class identification.</a:t>
            </a:r>
          </a:p>
          <a:p>
            <a:r>
              <a:rPr lang="en-GB"/>
              <a:t>Paper 2: Spelling Test</a:t>
            </a:r>
          </a:p>
          <a:p>
            <a:r>
              <a:rPr lang="en-GB"/>
              <a:t>Paper 2 is a 20-minute spelling test where pupils write 20 dictated words in context.</a:t>
            </a:r>
          </a:p>
          <a:p>
            <a:r>
              <a:rPr lang="en-GB"/>
              <a:t>Topics include sentence structure, clauses, punctuation marks, verb tenses, and correct application of language rules.</a:t>
            </a:r>
          </a:p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5A5695-5E0B-524E-D203-6A2F95344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7450" y="363047"/>
            <a:ext cx="828791" cy="9145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5D04E2-7569-4CFA-058F-CDA6FD909EF1}"/>
              </a:ext>
            </a:extLst>
          </p:cNvPr>
          <p:cNvSpPr/>
          <p:nvPr/>
        </p:nvSpPr>
        <p:spPr>
          <a:xfrm>
            <a:off x="2481381" y="5925071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Hearts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6D0021-68A5-9DBA-8F74-3DF6FA36BCD4}"/>
              </a:ext>
            </a:extLst>
          </p:cNvPr>
          <p:cNvSpPr/>
          <p:nvPr/>
        </p:nvSpPr>
        <p:spPr>
          <a:xfrm>
            <a:off x="6191024" y="5925071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Minds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1DBBA-67F2-E50F-59E3-D46B6793F6DA}"/>
              </a:ext>
            </a:extLst>
          </p:cNvPr>
          <p:cNvSpPr/>
          <p:nvPr/>
        </p:nvSpPr>
        <p:spPr>
          <a:xfrm>
            <a:off x="9493724" y="5925071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Arms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A94842-2719-05CC-5B9A-D5DF978D4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17" y="5697200"/>
            <a:ext cx="93886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8B818A-5132-355C-1E66-BB9EDCA00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449" y="5682980"/>
            <a:ext cx="999831" cy="8535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69CFE6-B810-1931-6821-9599E27146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8916" y="5666718"/>
            <a:ext cx="841321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821A08-E2D5-6A44-3B96-99DDED79C8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2901" y="363047"/>
            <a:ext cx="512108" cy="1325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A6F631-D24C-C212-3691-EE1EB26502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381" y="1688609"/>
            <a:ext cx="4763370" cy="38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4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A53579-3481-EB10-EA9B-27FCA2D7D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1B2C77-EC59-9BEE-E4F7-A5EE91595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83" y="5665404"/>
            <a:ext cx="10515600" cy="889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0E7CC4-C547-5629-9F55-CE87C353777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84CFF"/>
          </a:solidFill>
        </p:spPr>
        <p:txBody>
          <a:bodyPr>
            <a:normAutofit/>
          </a:bodyPr>
          <a:lstStyle/>
          <a:p>
            <a:r>
              <a:rPr lang="en-GB" sz="4000"/>
              <a:t>Reading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E4439B-5FF3-7A99-30B3-67F920789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102" y="1825625"/>
            <a:ext cx="6160698" cy="3579449"/>
          </a:xfrm>
          <a:solidFill>
            <a:srgbClr val="884CFF"/>
          </a:solidFill>
        </p:spPr>
        <p:txBody>
          <a:bodyPr>
            <a:normAutofit fontScale="85000" lnSpcReduction="20000"/>
          </a:bodyPr>
          <a:lstStyle/>
          <a:p>
            <a:r>
              <a:rPr lang="en-GB"/>
              <a:t>The reading test lasts 60 minutes with 50 marks, covering three texts from fiction, non-fiction, and poetry genres.</a:t>
            </a:r>
          </a:p>
          <a:p>
            <a:r>
              <a:rPr lang="en-GB"/>
              <a:t>Questions assess retrieval, inference, vocabulary, summarising, and comparing skills to evaluate comprehension.</a:t>
            </a:r>
          </a:p>
          <a:p>
            <a:r>
              <a:rPr lang="en-GB"/>
              <a:t>Pupils must manage time effectively to read passages and answer questions such as finding words and explaining author choices.</a:t>
            </a:r>
          </a:p>
          <a:p>
            <a:r>
              <a:rPr lang="en-GB"/>
              <a:t>The test ensures pupils interpret and analyse texts, promoting critical thinking and deep understanding of materials.</a:t>
            </a:r>
          </a:p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331791-6E77-0124-6542-92A3654FE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7450" y="363047"/>
            <a:ext cx="828791" cy="9145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2F41C4-59BA-6F59-DC0C-0C7B2264E4AF}"/>
              </a:ext>
            </a:extLst>
          </p:cNvPr>
          <p:cNvSpPr/>
          <p:nvPr/>
        </p:nvSpPr>
        <p:spPr>
          <a:xfrm>
            <a:off x="2481381" y="5925071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Hearts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7FCA8C-9208-B687-702F-04550C35E040}"/>
              </a:ext>
            </a:extLst>
          </p:cNvPr>
          <p:cNvSpPr/>
          <p:nvPr/>
        </p:nvSpPr>
        <p:spPr>
          <a:xfrm>
            <a:off x="6191024" y="5925071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Minds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89FC67-C673-7F7E-BC30-F4A96517F83B}"/>
              </a:ext>
            </a:extLst>
          </p:cNvPr>
          <p:cNvSpPr/>
          <p:nvPr/>
        </p:nvSpPr>
        <p:spPr>
          <a:xfrm>
            <a:off x="9493724" y="5925071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Arms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09BF90-DC34-DC03-FF03-E43A59A07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17" y="5697200"/>
            <a:ext cx="93886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AE45DC-B4E4-DC21-249A-47C8FF747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449" y="5682980"/>
            <a:ext cx="999831" cy="8535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84A6F5-90F2-2201-BF38-87EB8A0BA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8916" y="5666718"/>
            <a:ext cx="841321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8D67E0-C7B5-88A6-1483-8034E73D1A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2901" y="363047"/>
            <a:ext cx="512108" cy="1325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AAEF84-2C75-C163-6C8F-FBFC631804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017" y="1807386"/>
            <a:ext cx="4227761" cy="357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10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8B0B4E-669D-12F7-F7AC-94F5EAA4B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6D8A524-D73D-3B9F-18B1-93A9BD3A9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83" y="5665404"/>
            <a:ext cx="10515600" cy="889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7E46E-73DA-6ACE-DC3C-836E18C27AB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84CFF"/>
          </a:solidFill>
        </p:spPr>
        <p:txBody>
          <a:bodyPr>
            <a:normAutofit/>
          </a:bodyPr>
          <a:lstStyle/>
          <a:p>
            <a:r>
              <a:rPr lang="en-GB" sz="4000"/>
              <a:t>Maths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052439-EB12-ADBC-097D-AF208A798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102" y="1825625"/>
            <a:ext cx="6160698" cy="3579449"/>
          </a:xfrm>
          <a:solidFill>
            <a:srgbClr val="884CFF"/>
          </a:solidFill>
        </p:spPr>
        <p:txBody>
          <a:bodyPr>
            <a:normAutofit fontScale="77500" lnSpcReduction="20000"/>
          </a:bodyPr>
          <a:lstStyle/>
          <a:p>
            <a:r>
              <a:rPr lang="en-GB"/>
              <a:t>Paper 1: Arithmetic</a:t>
            </a:r>
          </a:p>
          <a:p>
            <a:r>
              <a:rPr lang="en-GB"/>
              <a:t>Paper 1 focuses on arithmetic calculations like addition, subtraction, multiplication, division, fractions, decimals, and percentages within 30 minutes.</a:t>
            </a:r>
          </a:p>
          <a:p>
            <a:r>
              <a:rPr lang="en-GB"/>
              <a:t>Papers 2 and 3: Reasoning</a:t>
            </a:r>
          </a:p>
          <a:p>
            <a:r>
              <a:rPr lang="en-GB"/>
              <a:t>Papers 2 and 3 test problem-solving skills through multi-step reasoning and real-life application questions, each lasting 40 minutes.</a:t>
            </a:r>
          </a:p>
          <a:p>
            <a:r>
              <a:rPr lang="en-GB"/>
              <a:t>The papers aim to assess fluency in calculations, reasoning abilities, and problem-solving skills in mathematics.</a:t>
            </a:r>
          </a:p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96FD9-D7FB-6A64-D560-547099D25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7450" y="363047"/>
            <a:ext cx="828791" cy="9145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5E371D-03D3-AF37-6073-8C1B72F79816}"/>
              </a:ext>
            </a:extLst>
          </p:cNvPr>
          <p:cNvSpPr/>
          <p:nvPr/>
        </p:nvSpPr>
        <p:spPr>
          <a:xfrm>
            <a:off x="2481381" y="5925071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Hearts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9425A5-B583-D477-54A0-E121DDF2C312}"/>
              </a:ext>
            </a:extLst>
          </p:cNvPr>
          <p:cNvSpPr/>
          <p:nvPr/>
        </p:nvSpPr>
        <p:spPr>
          <a:xfrm>
            <a:off x="6191024" y="5925071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Minds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1EA2EF-1101-43F4-3DD5-197C6F56699F}"/>
              </a:ext>
            </a:extLst>
          </p:cNvPr>
          <p:cNvSpPr/>
          <p:nvPr/>
        </p:nvSpPr>
        <p:spPr>
          <a:xfrm>
            <a:off x="9493724" y="5925071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Arms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2D578B-27DD-CBD5-3C3C-9E457DDB3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17" y="5697200"/>
            <a:ext cx="93886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67FCB1-A4B3-FD2F-F1D6-3FEBE09E2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449" y="5682980"/>
            <a:ext cx="999831" cy="8535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CD19BB-7E85-3463-9C63-61F7B2514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8916" y="5666718"/>
            <a:ext cx="841321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2629AB-2785-7B12-BDFB-15D6879040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2901" y="363047"/>
            <a:ext cx="512108" cy="1325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417D46-DA89-C10F-1699-0EB4D31F8B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017" y="1825625"/>
            <a:ext cx="4092432" cy="359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0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10A4E1-C6E5-7FA1-562D-99D037BB3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0CEB947-C2AA-43ED-0DF9-138F2138C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83" y="5665404"/>
            <a:ext cx="10515600" cy="889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256276-FD7F-A4F8-1AE3-9DFC3DDDB4F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84CFF"/>
          </a:solidFill>
        </p:spPr>
        <p:txBody>
          <a:bodyPr>
            <a:normAutofit/>
          </a:bodyPr>
          <a:lstStyle/>
          <a:p>
            <a:r>
              <a:rPr lang="en-GB" sz="4000"/>
              <a:t>After the tests…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B36D66-93E4-B137-9669-E0D5D1848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102" y="1825625"/>
            <a:ext cx="6160698" cy="3579449"/>
          </a:xfrm>
          <a:solidFill>
            <a:srgbClr val="884CFF"/>
          </a:solidFill>
        </p:spPr>
        <p:txBody>
          <a:bodyPr>
            <a:normAutofit fontScale="92500" lnSpcReduction="20000"/>
          </a:bodyPr>
          <a:lstStyle/>
          <a:p>
            <a:r>
              <a:rPr lang="en-GB"/>
              <a:t>Papers externally marked; results available from Tuesday 7 July 2026.</a:t>
            </a:r>
          </a:p>
          <a:p>
            <a:r>
              <a:rPr lang="en-GB"/>
              <a:t>Scaled score between 100 and 109 = expected standard.</a:t>
            </a:r>
          </a:p>
          <a:p>
            <a:r>
              <a:rPr lang="en-GB"/>
              <a:t>Scaled score between 110 and 120 = working above the expected standard. </a:t>
            </a:r>
          </a:p>
          <a:p>
            <a:r>
              <a:rPr lang="en-GB"/>
              <a:t>Below 100 indicates working towards the expected standard. </a:t>
            </a:r>
          </a:p>
          <a:p>
            <a:r>
              <a:rPr lang="en-GB"/>
              <a:t>Teacher assessments issued for Writing and Science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A326EF-854F-C9DB-0277-668E2A9CA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7450" y="363047"/>
            <a:ext cx="828791" cy="9145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B650F6-B173-1400-6C1A-060AF7321B10}"/>
              </a:ext>
            </a:extLst>
          </p:cNvPr>
          <p:cNvSpPr/>
          <p:nvPr/>
        </p:nvSpPr>
        <p:spPr>
          <a:xfrm>
            <a:off x="2481381" y="5925071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Hearts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1590B3-BCC0-27FB-97A5-137E723A7B8A}"/>
              </a:ext>
            </a:extLst>
          </p:cNvPr>
          <p:cNvSpPr/>
          <p:nvPr/>
        </p:nvSpPr>
        <p:spPr>
          <a:xfrm>
            <a:off x="6191024" y="5925071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Minds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3C61A1-068F-DC29-F0A5-D16211A8355A}"/>
              </a:ext>
            </a:extLst>
          </p:cNvPr>
          <p:cNvSpPr/>
          <p:nvPr/>
        </p:nvSpPr>
        <p:spPr>
          <a:xfrm>
            <a:off x="9493724" y="5925071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Arms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B3BEC4-E56F-78EB-5178-F11D3930D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17" y="5697200"/>
            <a:ext cx="93886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8AE594-69B7-96B0-5AFD-2948607B7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449" y="5682980"/>
            <a:ext cx="999831" cy="8535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563F55-1D97-66BD-A833-99B3475BDA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8916" y="5666718"/>
            <a:ext cx="841321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455717-6ED9-D627-CD6D-C3C682BC9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2901" y="363047"/>
            <a:ext cx="512108" cy="1325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49F249-FE89-6110-87BC-EA11400E06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017" y="1843200"/>
            <a:ext cx="4257351" cy="35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23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48FD5-A410-79CA-5BB6-E27C174FE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171787-4D91-C78B-12D8-F8130233C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83" y="5665404"/>
            <a:ext cx="10515600" cy="889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1FEE6D-8E81-8D71-44B1-34A9CA94F9D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84CFF"/>
          </a:solidFill>
        </p:spPr>
        <p:txBody>
          <a:bodyPr>
            <a:normAutofit/>
          </a:bodyPr>
          <a:lstStyle/>
          <a:p>
            <a:r>
              <a:rPr lang="en-GB" sz="4000"/>
              <a:t>Example question… GPS</a:t>
            </a:r>
            <a:br>
              <a:rPr lang="en-GB" sz="4000"/>
            </a:br>
            <a:endParaRPr lang="en-GB" sz="400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7485AF-DC4B-1703-1543-B73E9B483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722484"/>
            <a:ext cx="10496783" cy="3714386"/>
          </a:xfrm>
          <a:prstGeom prst="rect">
            <a:avLst/>
          </a:prstGeom>
          <a:solidFill>
            <a:srgbClr val="884CFF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29CD34-ECFF-03EC-1754-78D9B0A93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7450" y="363047"/>
            <a:ext cx="828791" cy="9145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8ED657-76BE-275D-5A13-DFD9E108661F}"/>
              </a:ext>
            </a:extLst>
          </p:cNvPr>
          <p:cNvSpPr/>
          <p:nvPr/>
        </p:nvSpPr>
        <p:spPr>
          <a:xfrm>
            <a:off x="2481381" y="5925071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Hearts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F1F9F-0960-1E05-2B58-946FE79ED091}"/>
              </a:ext>
            </a:extLst>
          </p:cNvPr>
          <p:cNvSpPr/>
          <p:nvPr/>
        </p:nvSpPr>
        <p:spPr>
          <a:xfrm>
            <a:off x="6191024" y="5925071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Minds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D4F8F-E2FB-3B0F-5887-E1F11483E6B3}"/>
              </a:ext>
            </a:extLst>
          </p:cNvPr>
          <p:cNvSpPr/>
          <p:nvPr/>
        </p:nvSpPr>
        <p:spPr>
          <a:xfrm>
            <a:off x="9493724" y="5925071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Arms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10D719-8573-781F-3A81-821D72269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17" y="5697200"/>
            <a:ext cx="93886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70D847-615C-0474-4451-296C3CA011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9449" y="5682980"/>
            <a:ext cx="999831" cy="8535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C53120-11F4-6765-1EE0-E2942BEB2C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8916" y="5666718"/>
            <a:ext cx="841321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569064-1F9B-B2D4-B399-74344943E2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2901" y="363047"/>
            <a:ext cx="512108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43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E41BF2-D7A2-D8A4-5362-A2F5FBF1E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F0A280-D2F9-1480-1D56-2F7FA7616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83" y="5665404"/>
            <a:ext cx="10515600" cy="889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3AA6D8-3DD8-6397-DB71-51E4DC0446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84CFF"/>
          </a:solidFill>
        </p:spPr>
        <p:txBody>
          <a:bodyPr>
            <a:normAutofit/>
          </a:bodyPr>
          <a:lstStyle/>
          <a:p>
            <a:r>
              <a:rPr lang="en-GB" sz="4000"/>
              <a:t>Example question… Reading</a:t>
            </a:r>
            <a:br>
              <a:rPr lang="en-GB" sz="4000"/>
            </a:b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3C96B4-9DFA-06E2-570E-C677985CC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7450" y="363047"/>
            <a:ext cx="828791" cy="9145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71E5A4-0615-66F4-2298-BBCF18C585E6}"/>
              </a:ext>
            </a:extLst>
          </p:cNvPr>
          <p:cNvSpPr/>
          <p:nvPr/>
        </p:nvSpPr>
        <p:spPr>
          <a:xfrm>
            <a:off x="2481381" y="5925071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Hearts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BA803D-C198-5527-9B5E-23691414108E}"/>
              </a:ext>
            </a:extLst>
          </p:cNvPr>
          <p:cNvSpPr/>
          <p:nvPr/>
        </p:nvSpPr>
        <p:spPr>
          <a:xfrm>
            <a:off x="6191024" y="5925071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Minds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08ED6E-985C-A9D7-3F32-B925773822A0}"/>
              </a:ext>
            </a:extLst>
          </p:cNvPr>
          <p:cNvSpPr/>
          <p:nvPr/>
        </p:nvSpPr>
        <p:spPr>
          <a:xfrm>
            <a:off x="9493724" y="5925071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Open Arms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B329A8-21C0-81A0-C6A9-3529CF845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17" y="5697200"/>
            <a:ext cx="93886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EABD4F-03BF-E041-BEB5-E6BF17139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449" y="5682980"/>
            <a:ext cx="999831" cy="8535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4C2F2D-50EF-F623-7D9E-33EAD7EFAB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8916" y="5666718"/>
            <a:ext cx="841321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C8FE25-3ECC-13A2-03B4-D3282CE01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2901" y="363047"/>
            <a:ext cx="512108" cy="1325562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F6B0D23-F364-60B4-7A43-24EE97644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857017" y="1819105"/>
            <a:ext cx="10477966" cy="371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50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KS2 SATs Information for Parents</vt:lpstr>
      <vt:lpstr>Introduction</vt:lpstr>
      <vt:lpstr>When and What Tests Will Take Place</vt:lpstr>
      <vt:lpstr>GPS (Grammar, Spelling and Punctuation).</vt:lpstr>
      <vt:lpstr>Reading</vt:lpstr>
      <vt:lpstr>Maths</vt:lpstr>
      <vt:lpstr>After the tests…</vt:lpstr>
      <vt:lpstr>Example question… GPS </vt:lpstr>
      <vt:lpstr>Example question… Reading </vt:lpstr>
      <vt:lpstr>Example question… Maths </vt:lpstr>
      <vt:lpstr>What can I do…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Chapman</dc:creator>
  <cp:revision>2</cp:revision>
  <dcterms:created xsi:type="dcterms:W3CDTF">2025-03-25T14:59:52Z</dcterms:created>
  <dcterms:modified xsi:type="dcterms:W3CDTF">2026-01-08T17:31:56Z</dcterms:modified>
</cp:coreProperties>
</file>