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67" r:id="rId6"/>
    <p:sldId id="262" r:id="rId7"/>
    <p:sldId id="259" r:id="rId8"/>
    <p:sldId id="263" r:id="rId9"/>
    <p:sldId id="264" r:id="rId10"/>
    <p:sldId id="265" r:id="rId11"/>
    <p:sldId id="266" r:id="rId12"/>
    <p:sldId id="26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F18047-863C-4AE2-BC08-77939043B204}" v="2" dt="2026-03-10T19:33:08.0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p:scale>
          <a:sx n="90" d="100"/>
          <a:sy n="90" d="100"/>
        </p:scale>
        <p:origin x="87"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6CF932-A6F1-4E2F-92F3-892DCFD1D2BB}" type="doc">
      <dgm:prSet loTypeId="urn:microsoft.com/office/officeart/2005/8/layout/process5" loCatId="process" qsTypeId="urn:microsoft.com/office/officeart/2005/8/quickstyle/simple1" qsCatId="simple" csTypeId="urn:microsoft.com/office/officeart/2005/8/colors/accent3_2" csCatId="accent3" phldr="1"/>
      <dgm:spPr/>
      <dgm:t>
        <a:bodyPr/>
        <a:lstStyle/>
        <a:p>
          <a:endParaRPr lang="en-US"/>
        </a:p>
      </dgm:t>
    </dgm:pt>
    <dgm:pt modelId="{EF8AFD7F-39DE-46DE-B453-E4BD2FAE456D}">
      <dgm:prSet/>
      <dgm:spPr>
        <a:solidFill>
          <a:schemeClr val="tx1">
            <a:lumMod val="65000"/>
            <a:lumOff val="35000"/>
          </a:schemeClr>
        </a:solidFill>
      </dgm:spPr>
      <dgm:t>
        <a:bodyPr/>
        <a:lstStyle/>
        <a:p>
          <a:pPr rtl="0">
            <a:defRPr cap="all"/>
          </a:pPr>
          <a:r>
            <a:rPr lang="en-GB" dirty="0"/>
            <a:t>Letter formation</a:t>
          </a:r>
          <a:r>
            <a:rPr lang="en-GB" dirty="0">
              <a:latin typeface="Aptos Display" panose="02110004020202020204"/>
            </a:rPr>
            <a:t>, including pencil grip</a:t>
          </a:r>
          <a:endParaRPr lang="en-US" dirty="0"/>
        </a:p>
      </dgm:t>
    </dgm:pt>
    <dgm:pt modelId="{7F0A6E66-EF64-49A9-B1BE-9464795B6C28}" type="parTrans" cxnId="{8BC43B28-F0EB-4DB3-810D-9708F7A6613A}">
      <dgm:prSet/>
      <dgm:spPr/>
      <dgm:t>
        <a:bodyPr/>
        <a:lstStyle/>
        <a:p>
          <a:endParaRPr lang="en-US"/>
        </a:p>
      </dgm:t>
    </dgm:pt>
    <dgm:pt modelId="{DFB59A58-6453-42C1-84EC-633DA0C35E3E}" type="sibTrans" cxnId="{8BC43B28-F0EB-4DB3-810D-9708F7A6613A}">
      <dgm:prSet/>
      <dgm:spPr/>
      <dgm:t>
        <a:bodyPr/>
        <a:lstStyle/>
        <a:p>
          <a:endParaRPr lang="en-US"/>
        </a:p>
      </dgm:t>
    </dgm:pt>
    <dgm:pt modelId="{6B914B26-58EA-4E9A-ABAA-D24C0ED7100B}">
      <dgm:prSet/>
      <dgm:spPr>
        <a:solidFill>
          <a:schemeClr val="tx1">
            <a:lumMod val="65000"/>
            <a:lumOff val="35000"/>
          </a:schemeClr>
        </a:solidFill>
      </dgm:spPr>
      <dgm:t>
        <a:bodyPr/>
        <a:lstStyle/>
        <a:p>
          <a:pPr>
            <a:defRPr cap="all"/>
          </a:pPr>
          <a:r>
            <a:rPr lang="en-GB" dirty="0"/>
            <a:t>Handwriting </a:t>
          </a:r>
          <a:r>
            <a:rPr lang="en-GB" dirty="0">
              <a:latin typeface="Aptos Display" panose="02110004020202020204"/>
            </a:rPr>
            <a:t>progression</a:t>
          </a:r>
          <a:r>
            <a:rPr lang="en-GB" dirty="0"/>
            <a:t> across school</a:t>
          </a:r>
          <a:endParaRPr lang="en-US" dirty="0"/>
        </a:p>
      </dgm:t>
    </dgm:pt>
    <dgm:pt modelId="{093FE5C5-AE27-4C3F-BD98-EA5398AC800F}" type="parTrans" cxnId="{5F07D240-BF8C-4A43-9B80-4811D3E56638}">
      <dgm:prSet/>
      <dgm:spPr/>
      <dgm:t>
        <a:bodyPr/>
        <a:lstStyle/>
        <a:p>
          <a:endParaRPr lang="en-US"/>
        </a:p>
      </dgm:t>
    </dgm:pt>
    <dgm:pt modelId="{4173DFF2-7243-40BD-A1C2-41EA30FFEA08}" type="sibTrans" cxnId="{5F07D240-BF8C-4A43-9B80-4811D3E56638}">
      <dgm:prSet/>
      <dgm:spPr/>
      <dgm:t>
        <a:bodyPr/>
        <a:lstStyle/>
        <a:p>
          <a:endParaRPr lang="en-US"/>
        </a:p>
      </dgm:t>
    </dgm:pt>
    <dgm:pt modelId="{12B5515F-A814-431E-BDB8-901E05C73423}">
      <dgm:prSet/>
      <dgm:spPr>
        <a:solidFill>
          <a:schemeClr val="bg2">
            <a:lumMod val="50000"/>
          </a:schemeClr>
        </a:solidFill>
      </dgm:spPr>
      <dgm:t>
        <a:bodyPr/>
        <a:lstStyle/>
        <a:p>
          <a:pPr>
            <a:defRPr cap="all"/>
          </a:pPr>
          <a:r>
            <a:rPr lang="en-GB" dirty="0"/>
            <a:t>Presentation pledges</a:t>
          </a:r>
          <a:endParaRPr lang="en-US" dirty="0"/>
        </a:p>
      </dgm:t>
    </dgm:pt>
    <dgm:pt modelId="{437BBCA5-5513-49F1-9A93-137573E43C2B}" type="parTrans" cxnId="{C2860788-9285-4BB4-BCC2-7DB436541CBE}">
      <dgm:prSet/>
      <dgm:spPr/>
      <dgm:t>
        <a:bodyPr/>
        <a:lstStyle/>
        <a:p>
          <a:endParaRPr lang="en-US"/>
        </a:p>
      </dgm:t>
    </dgm:pt>
    <dgm:pt modelId="{9F9EFBD9-4082-4A05-9785-B4CD0994948C}" type="sibTrans" cxnId="{C2860788-9285-4BB4-BCC2-7DB436541CBE}">
      <dgm:prSet/>
      <dgm:spPr/>
      <dgm:t>
        <a:bodyPr/>
        <a:lstStyle/>
        <a:p>
          <a:endParaRPr lang="en-US"/>
        </a:p>
      </dgm:t>
    </dgm:pt>
    <dgm:pt modelId="{68CAD852-902F-44C3-8EF7-5FC4BD9149FB}" type="pres">
      <dgm:prSet presAssocID="{266CF932-A6F1-4E2F-92F3-892DCFD1D2BB}" presName="diagram" presStyleCnt="0">
        <dgm:presLayoutVars>
          <dgm:dir/>
          <dgm:resizeHandles val="exact"/>
        </dgm:presLayoutVars>
      </dgm:prSet>
      <dgm:spPr/>
    </dgm:pt>
    <dgm:pt modelId="{36427DD7-5599-4140-96D1-2508C35BC622}" type="pres">
      <dgm:prSet presAssocID="{EF8AFD7F-39DE-46DE-B453-E4BD2FAE456D}" presName="node" presStyleLbl="node1" presStyleIdx="0" presStyleCnt="3">
        <dgm:presLayoutVars>
          <dgm:bulletEnabled val="1"/>
        </dgm:presLayoutVars>
      </dgm:prSet>
      <dgm:spPr/>
    </dgm:pt>
    <dgm:pt modelId="{3C477751-1C7C-4567-83E9-EE0BF68F57DD}" type="pres">
      <dgm:prSet presAssocID="{DFB59A58-6453-42C1-84EC-633DA0C35E3E}" presName="sibTrans" presStyleLbl="sibTrans2D1" presStyleIdx="0" presStyleCnt="2"/>
      <dgm:spPr/>
    </dgm:pt>
    <dgm:pt modelId="{D74469F7-F927-4D16-91A3-831AC6099F0A}" type="pres">
      <dgm:prSet presAssocID="{DFB59A58-6453-42C1-84EC-633DA0C35E3E}" presName="connectorText" presStyleLbl="sibTrans2D1" presStyleIdx="0" presStyleCnt="2"/>
      <dgm:spPr/>
    </dgm:pt>
    <dgm:pt modelId="{99EC4597-7403-43C7-8380-A447D633C083}" type="pres">
      <dgm:prSet presAssocID="{6B914B26-58EA-4E9A-ABAA-D24C0ED7100B}" presName="node" presStyleLbl="node1" presStyleIdx="1" presStyleCnt="3">
        <dgm:presLayoutVars>
          <dgm:bulletEnabled val="1"/>
        </dgm:presLayoutVars>
      </dgm:prSet>
      <dgm:spPr/>
    </dgm:pt>
    <dgm:pt modelId="{685E1AD2-E430-4614-A6D0-F0733CBDE9A2}" type="pres">
      <dgm:prSet presAssocID="{4173DFF2-7243-40BD-A1C2-41EA30FFEA08}" presName="sibTrans" presStyleLbl="sibTrans2D1" presStyleIdx="1" presStyleCnt="2"/>
      <dgm:spPr/>
    </dgm:pt>
    <dgm:pt modelId="{06E13606-73DE-4275-A893-6C83DF480D10}" type="pres">
      <dgm:prSet presAssocID="{4173DFF2-7243-40BD-A1C2-41EA30FFEA08}" presName="connectorText" presStyleLbl="sibTrans2D1" presStyleIdx="1" presStyleCnt="2"/>
      <dgm:spPr/>
    </dgm:pt>
    <dgm:pt modelId="{1A847FB8-0E66-4F53-A11A-B77307794E93}" type="pres">
      <dgm:prSet presAssocID="{12B5515F-A814-431E-BDB8-901E05C73423}" presName="node" presStyleLbl="node1" presStyleIdx="2" presStyleCnt="3">
        <dgm:presLayoutVars>
          <dgm:bulletEnabled val="1"/>
        </dgm:presLayoutVars>
      </dgm:prSet>
      <dgm:spPr/>
    </dgm:pt>
  </dgm:ptLst>
  <dgm:cxnLst>
    <dgm:cxn modelId="{F4685D15-64D4-4139-89A1-9B79650A3107}" type="presOf" srcId="{DFB59A58-6453-42C1-84EC-633DA0C35E3E}" destId="{D74469F7-F927-4D16-91A3-831AC6099F0A}" srcOrd="1" destOrd="0" presId="urn:microsoft.com/office/officeart/2005/8/layout/process5"/>
    <dgm:cxn modelId="{D08B0A1D-90E7-4095-AB6F-AB24D2E8376F}" type="presOf" srcId="{266CF932-A6F1-4E2F-92F3-892DCFD1D2BB}" destId="{68CAD852-902F-44C3-8EF7-5FC4BD9149FB}" srcOrd="0" destOrd="0" presId="urn:microsoft.com/office/officeart/2005/8/layout/process5"/>
    <dgm:cxn modelId="{8BC43B28-F0EB-4DB3-810D-9708F7A6613A}" srcId="{266CF932-A6F1-4E2F-92F3-892DCFD1D2BB}" destId="{EF8AFD7F-39DE-46DE-B453-E4BD2FAE456D}" srcOrd="0" destOrd="0" parTransId="{7F0A6E66-EF64-49A9-B1BE-9464795B6C28}" sibTransId="{DFB59A58-6453-42C1-84EC-633DA0C35E3E}"/>
    <dgm:cxn modelId="{0756E437-A70F-4E54-A041-1DE37935F9B9}" type="presOf" srcId="{DFB59A58-6453-42C1-84EC-633DA0C35E3E}" destId="{3C477751-1C7C-4567-83E9-EE0BF68F57DD}" srcOrd="0" destOrd="0" presId="urn:microsoft.com/office/officeart/2005/8/layout/process5"/>
    <dgm:cxn modelId="{5F07D240-BF8C-4A43-9B80-4811D3E56638}" srcId="{266CF932-A6F1-4E2F-92F3-892DCFD1D2BB}" destId="{6B914B26-58EA-4E9A-ABAA-D24C0ED7100B}" srcOrd="1" destOrd="0" parTransId="{093FE5C5-AE27-4C3F-BD98-EA5398AC800F}" sibTransId="{4173DFF2-7243-40BD-A1C2-41EA30FFEA08}"/>
    <dgm:cxn modelId="{58488E6C-C1BA-4D99-A2A5-CB40F79006B9}" type="presOf" srcId="{6B914B26-58EA-4E9A-ABAA-D24C0ED7100B}" destId="{99EC4597-7403-43C7-8380-A447D633C083}" srcOrd="0" destOrd="0" presId="urn:microsoft.com/office/officeart/2005/8/layout/process5"/>
    <dgm:cxn modelId="{E8B36974-06D0-43AC-B969-32B3390E0F13}" type="presOf" srcId="{4173DFF2-7243-40BD-A1C2-41EA30FFEA08}" destId="{685E1AD2-E430-4614-A6D0-F0733CBDE9A2}" srcOrd="0" destOrd="0" presId="urn:microsoft.com/office/officeart/2005/8/layout/process5"/>
    <dgm:cxn modelId="{741FB454-DA73-4D3D-AD25-80838BF8BC8E}" type="presOf" srcId="{12B5515F-A814-431E-BDB8-901E05C73423}" destId="{1A847FB8-0E66-4F53-A11A-B77307794E93}" srcOrd="0" destOrd="0" presId="urn:microsoft.com/office/officeart/2005/8/layout/process5"/>
    <dgm:cxn modelId="{809A0355-1B57-469A-BF3A-7D48353DA340}" type="presOf" srcId="{EF8AFD7F-39DE-46DE-B453-E4BD2FAE456D}" destId="{36427DD7-5599-4140-96D1-2508C35BC622}" srcOrd="0" destOrd="0" presId="urn:microsoft.com/office/officeart/2005/8/layout/process5"/>
    <dgm:cxn modelId="{C2860788-9285-4BB4-BCC2-7DB436541CBE}" srcId="{266CF932-A6F1-4E2F-92F3-892DCFD1D2BB}" destId="{12B5515F-A814-431E-BDB8-901E05C73423}" srcOrd="2" destOrd="0" parTransId="{437BBCA5-5513-49F1-9A93-137573E43C2B}" sibTransId="{9F9EFBD9-4082-4A05-9785-B4CD0994948C}"/>
    <dgm:cxn modelId="{67F7109B-5AA5-40EA-A13E-0FFBBB078919}" type="presOf" srcId="{4173DFF2-7243-40BD-A1C2-41EA30FFEA08}" destId="{06E13606-73DE-4275-A893-6C83DF480D10}" srcOrd="1" destOrd="0" presId="urn:microsoft.com/office/officeart/2005/8/layout/process5"/>
    <dgm:cxn modelId="{3553BB75-C1FF-404D-9C81-5233A17F0FD4}" type="presParOf" srcId="{68CAD852-902F-44C3-8EF7-5FC4BD9149FB}" destId="{36427DD7-5599-4140-96D1-2508C35BC622}" srcOrd="0" destOrd="0" presId="urn:microsoft.com/office/officeart/2005/8/layout/process5"/>
    <dgm:cxn modelId="{386959CB-C0D3-412F-9D27-697988E777BC}" type="presParOf" srcId="{68CAD852-902F-44C3-8EF7-5FC4BD9149FB}" destId="{3C477751-1C7C-4567-83E9-EE0BF68F57DD}" srcOrd="1" destOrd="0" presId="urn:microsoft.com/office/officeart/2005/8/layout/process5"/>
    <dgm:cxn modelId="{53BA892B-983D-4558-9687-F587292C3433}" type="presParOf" srcId="{3C477751-1C7C-4567-83E9-EE0BF68F57DD}" destId="{D74469F7-F927-4D16-91A3-831AC6099F0A}" srcOrd="0" destOrd="0" presId="urn:microsoft.com/office/officeart/2005/8/layout/process5"/>
    <dgm:cxn modelId="{FB05AC71-E2F5-4C87-80F6-43AFF96F7CEF}" type="presParOf" srcId="{68CAD852-902F-44C3-8EF7-5FC4BD9149FB}" destId="{99EC4597-7403-43C7-8380-A447D633C083}" srcOrd="2" destOrd="0" presId="urn:microsoft.com/office/officeart/2005/8/layout/process5"/>
    <dgm:cxn modelId="{39B1608E-A752-4495-9F1E-9BF417F36ED4}" type="presParOf" srcId="{68CAD852-902F-44C3-8EF7-5FC4BD9149FB}" destId="{685E1AD2-E430-4614-A6D0-F0733CBDE9A2}" srcOrd="3" destOrd="0" presId="urn:microsoft.com/office/officeart/2005/8/layout/process5"/>
    <dgm:cxn modelId="{1C84A6D0-516D-4329-96D0-888513B5738F}" type="presParOf" srcId="{685E1AD2-E430-4614-A6D0-F0733CBDE9A2}" destId="{06E13606-73DE-4275-A893-6C83DF480D10}" srcOrd="0" destOrd="0" presId="urn:microsoft.com/office/officeart/2005/8/layout/process5"/>
    <dgm:cxn modelId="{FECB33E8-189E-4461-BF31-D6AB9BA9B1E0}" type="presParOf" srcId="{68CAD852-902F-44C3-8EF7-5FC4BD9149FB}" destId="{1A847FB8-0E66-4F53-A11A-B77307794E93}"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27DD7-5599-4140-96D1-2508C35BC622}">
      <dsp:nvSpPr>
        <dsp:cNvPr id="0" name=""/>
        <dsp:cNvSpPr/>
      </dsp:nvSpPr>
      <dsp:spPr>
        <a:xfrm>
          <a:off x="1243" y="1080997"/>
          <a:ext cx="2652260" cy="1591356"/>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defRPr cap="all"/>
          </a:pPr>
          <a:r>
            <a:rPr lang="en-GB" sz="2300" kern="1200" dirty="0"/>
            <a:t>Letter formation</a:t>
          </a:r>
          <a:r>
            <a:rPr lang="en-GB" sz="2300" kern="1200" dirty="0">
              <a:latin typeface="Aptos Display" panose="02110004020202020204"/>
            </a:rPr>
            <a:t>, including pencil grip</a:t>
          </a:r>
          <a:endParaRPr lang="en-US" sz="2300" kern="1200" dirty="0"/>
        </a:p>
      </dsp:txBody>
      <dsp:txXfrm>
        <a:off x="47852" y="1127606"/>
        <a:ext cx="2559042" cy="1498138"/>
      </dsp:txXfrm>
    </dsp:sp>
    <dsp:sp modelId="{3C477751-1C7C-4567-83E9-EE0BF68F57DD}">
      <dsp:nvSpPr>
        <dsp:cNvPr id="0" name=""/>
        <dsp:cNvSpPr/>
      </dsp:nvSpPr>
      <dsp:spPr>
        <a:xfrm>
          <a:off x="2886903" y="1547795"/>
          <a:ext cx="562279" cy="657760"/>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886903" y="1679347"/>
        <a:ext cx="393595" cy="394656"/>
      </dsp:txXfrm>
    </dsp:sp>
    <dsp:sp modelId="{99EC4597-7403-43C7-8380-A447D633C083}">
      <dsp:nvSpPr>
        <dsp:cNvPr id="0" name=""/>
        <dsp:cNvSpPr/>
      </dsp:nvSpPr>
      <dsp:spPr>
        <a:xfrm>
          <a:off x="3714408" y="1080997"/>
          <a:ext cx="2652260" cy="1591356"/>
        </a:xfrm>
        <a:prstGeom prst="roundRect">
          <a:avLst>
            <a:gd name="adj" fmla="val 10000"/>
          </a:avLst>
        </a:prstGeom>
        <a:solidFill>
          <a:schemeClr val="tx1">
            <a:lumMod val="65000"/>
            <a:lumOff val="3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defRPr cap="all"/>
          </a:pPr>
          <a:r>
            <a:rPr lang="en-GB" sz="2300" kern="1200" dirty="0"/>
            <a:t>Handwriting </a:t>
          </a:r>
          <a:r>
            <a:rPr lang="en-GB" sz="2300" kern="1200" dirty="0">
              <a:latin typeface="Aptos Display" panose="02110004020202020204"/>
            </a:rPr>
            <a:t>progression</a:t>
          </a:r>
          <a:r>
            <a:rPr lang="en-GB" sz="2300" kern="1200" dirty="0"/>
            <a:t> across school</a:t>
          </a:r>
          <a:endParaRPr lang="en-US" sz="2300" kern="1200" dirty="0"/>
        </a:p>
      </dsp:txBody>
      <dsp:txXfrm>
        <a:off x="3761017" y="1127606"/>
        <a:ext cx="2559042" cy="1498138"/>
      </dsp:txXfrm>
    </dsp:sp>
    <dsp:sp modelId="{685E1AD2-E430-4614-A6D0-F0733CBDE9A2}">
      <dsp:nvSpPr>
        <dsp:cNvPr id="0" name=""/>
        <dsp:cNvSpPr/>
      </dsp:nvSpPr>
      <dsp:spPr>
        <a:xfrm rot="5400000">
          <a:off x="4759399" y="2858012"/>
          <a:ext cx="562279" cy="657760"/>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4843211" y="2905752"/>
        <a:ext cx="394656" cy="393595"/>
      </dsp:txXfrm>
    </dsp:sp>
    <dsp:sp modelId="{1A847FB8-0E66-4F53-A11A-B77307794E93}">
      <dsp:nvSpPr>
        <dsp:cNvPr id="0" name=""/>
        <dsp:cNvSpPr/>
      </dsp:nvSpPr>
      <dsp:spPr>
        <a:xfrm>
          <a:off x="3714408" y="3733258"/>
          <a:ext cx="2652260" cy="1591356"/>
        </a:xfrm>
        <a:prstGeom prst="roundRect">
          <a:avLst>
            <a:gd name="adj" fmla="val 10000"/>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defRPr cap="all"/>
          </a:pPr>
          <a:r>
            <a:rPr lang="en-GB" sz="2300" kern="1200" dirty="0"/>
            <a:t>Presentation pledges</a:t>
          </a:r>
          <a:endParaRPr lang="en-US" sz="2300" kern="1200" dirty="0"/>
        </a:p>
      </dsp:txBody>
      <dsp:txXfrm>
        <a:off x="3761017" y="3779867"/>
        <a:ext cx="2559042" cy="1498138"/>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8FC4E-8710-FC0B-D54E-64E11EADF0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399CBF7-C82B-772E-DD99-86D8ECA805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D6028D-5AAF-05E1-D66D-53D55E7E9E5F}"/>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E2A6E9CD-A2C4-CF1E-D403-10D1A8DFE9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9C3873-B658-6322-A60C-4720BE868A9D}"/>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2948351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3C9BF-8136-4F1E-4B19-FD301BC0300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17C8F1-9E21-9EAB-81A6-956FCE4905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42E7E3-9794-1A70-F8D0-6D92D4A167F4}"/>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3E0DAE63-E09B-BF19-DF22-200E639DF6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BF80B-97BB-246A-025C-112C66AAF27A}"/>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3156998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E4BD4F-7D0E-8707-D1D1-C86FE505AC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4414F4-E02C-33C8-52E7-E54346F99D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0194EB-7F78-B461-46AD-4558F400ED99}"/>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2F527A3A-5086-AC00-8D6F-FA80C9621A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E7D8B7-EB67-1E0F-02A4-2CDE24AE65D8}"/>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419448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8929D-B91B-3DFC-1D4A-8028FEC65B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CE3F08-45AF-E061-EF9D-CF2CD84ADC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C24FBB-66F7-7ED3-6B9E-A78D3D103D04}"/>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8BDF3488-4768-81C2-21C3-20EECC1B7C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C4B09F-26E8-AD35-FE98-0D60D6BC0C91}"/>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806934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1B555-1616-D4EF-AF04-599305D430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D9F2108-8D64-477D-354C-D9F3F1D95A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B1F3E2-7B34-562F-2C58-CF22529E49AD}"/>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F6D5C1DF-EAC7-BFB7-F2ED-4FAC7E4118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EB745A-6DCA-F9AE-DC40-084C9A25742C}"/>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421228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009A-24C0-0340-28F0-0FEEA55A85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5F0D3A-1DA8-22E8-C85A-9CCCD55F07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6C3961-9E58-F2BF-8F5A-2E9285D177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07361F7-902D-9382-3E87-F2B9DEF7150D}"/>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6" name="Footer Placeholder 5">
            <a:extLst>
              <a:ext uri="{FF2B5EF4-FFF2-40B4-BE49-F238E27FC236}">
                <a16:creationId xmlns:a16="http://schemas.microsoft.com/office/drawing/2014/main" id="{2C50B180-AEE7-D25D-80B9-CFA600A8BA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210812-0E77-46D1-CFDB-F92957D0CE70}"/>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3604063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0A9A3-56A9-FDDE-EFAD-1F23CABECF5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A0FD09-5191-F424-6CFA-363A10C4DD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1B2147-7EFE-7B5F-A331-9E232B60B3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959131-B3EC-6970-5AB9-EECCD2F0F8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FA5B7E-845F-3328-E8F1-8BF6672ACE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A7B975B-1EC2-F783-82EE-56842B245B00}"/>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8" name="Footer Placeholder 7">
            <a:extLst>
              <a:ext uri="{FF2B5EF4-FFF2-40B4-BE49-F238E27FC236}">
                <a16:creationId xmlns:a16="http://schemas.microsoft.com/office/drawing/2014/main" id="{536E04DB-DA8D-6BA6-6654-48160155E72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8E96CE-5839-A210-F70F-197572B957DA}"/>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357201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502BF-4F28-3D47-AA16-2F59B25050A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8CC2CF-E046-952A-92B1-43A5420BCC1D}"/>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4" name="Footer Placeholder 3">
            <a:extLst>
              <a:ext uri="{FF2B5EF4-FFF2-40B4-BE49-F238E27FC236}">
                <a16:creationId xmlns:a16="http://schemas.microsoft.com/office/drawing/2014/main" id="{0F3DBF13-53AC-28E7-A14E-D83781058D6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34AFA9-B93E-2CA4-2D2E-05F021250133}"/>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24954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A67849-01CC-7883-5D99-9FF7582DC18B}"/>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3" name="Footer Placeholder 2">
            <a:extLst>
              <a:ext uri="{FF2B5EF4-FFF2-40B4-BE49-F238E27FC236}">
                <a16:creationId xmlns:a16="http://schemas.microsoft.com/office/drawing/2014/main" id="{7D652C6D-731F-3D71-1B20-38E00270E05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2A3395D-7B33-5E58-4753-9F6DD3CCA209}"/>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3927889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1CF6C-E0E0-3DCC-0C9A-AA8613C273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BC5C045-0D8E-3E00-99EE-6BBCA3686A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60AC4E-5B5A-BC9B-8DC0-C3D4649DF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762EB9-9288-1823-99DD-8F59053BC42F}"/>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6" name="Footer Placeholder 5">
            <a:extLst>
              <a:ext uri="{FF2B5EF4-FFF2-40B4-BE49-F238E27FC236}">
                <a16:creationId xmlns:a16="http://schemas.microsoft.com/office/drawing/2014/main" id="{123CB993-045D-E6CE-E91E-027359F5FE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22FB3D-3137-0F80-A32D-FDFC081D5C20}"/>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2145645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EA61A-811D-F79F-2B1D-CF27DC80A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0E7A297-9E4B-C6EF-6148-BBBFEE69BE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B751A7D-98C5-514D-D3A5-A48477D7C4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A127FD-DF03-80BD-B153-0ADDA841448B}"/>
              </a:ext>
            </a:extLst>
          </p:cNvPr>
          <p:cNvSpPr>
            <a:spLocks noGrp="1"/>
          </p:cNvSpPr>
          <p:nvPr>
            <p:ph type="dt" sz="half" idx="10"/>
          </p:nvPr>
        </p:nvSpPr>
        <p:spPr/>
        <p:txBody>
          <a:bodyPr/>
          <a:lstStyle/>
          <a:p>
            <a:fld id="{4F16AD3A-9B2D-4233-BAD4-658DC02EB7D6}" type="datetimeFigureOut">
              <a:rPr lang="en-GB" smtClean="0"/>
              <a:t>12/03/2026</a:t>
            </a:fld>
            <a:endParaRPr lang="en-GB"/>
          </a:p>
        </p:txBody>
      </p:sp>
      <p:sp>
        <p:nvSpPr>
          <p:cNvPr id="6" name="Footer Placeholder 5">
            <a:extLst>
              <a:ext uri="{FF2B5EF4-FFF2-40B4-BE49-F238E27FC236}">
                <a16:creationId xmlns:a16="http://schemas.microsoft.com/office/drawing/2014/main" id="{0AD28C8A-46CF-6D4F-0E82-6182165004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FC6CAD-B2A6-ED8C-85D9-1140A8F3C7B0}"/>
              </a:ext>
            </a:extLst>
          </p:cNvPr>
          <p:cNvSpPr>
            <a:spLocks noGrp="1"/>
          </p:cNvSpPr>
          <p:nvPr>
            <p:ph type="sldNum" sz="quarter" idx="12"/>
          </p:nvPr>
        </p:nvSpPr>
        <p:spPr/>
        <p:txBody>
          <a:bodyPr/>
          <a:lstStyle/>
          <a:p>
            <a:fld id="{E254B75B-285D-4BD3-902E-EC5F143087A3}" type="slidenum">
              <a:rPr lang="en-GB" smtClean="0"/>
              <a:t>‹#›</a:t>
            </a:fld>
            <a:endParaRPr lang="en-GB"/>
          </a:p>
        </p:txBody>
      </p:sp>
    </p:spTree>
    <p:extLst>
      <p:ext uri="{BB962C8B-B14F-4D97-AF65-F5344CB8AC3E}">
        <p14:creationId xmlns:p14="http://schemas.microsoft.com/office/powerpoint/2010/main" val="15254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AB6989-CD25-7DF2-403D-96D245F57A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78F6AE7-2818-2AD9-9827-39499EC109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3BE65-C0A0-D9A4-2C6E-47012090B4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16AD3A-9B2D-4233-BAD4-658DC02EB7D6}" type="datetimeFigureOut">
              <a:rPr lang="en-GB" smtClean="0"/>
              <a:t>12/03/2026</a:t>
            </a:fld>
            <a:endParaRPr lang="en-GB"/>
          </a:p>
        </p:txBody>
      </p:sp>
      <p:sp>
        <p:nvSpPr>
          <p:cNvPr id="5" name="Footer Placeholder 4">
            <a:extLst>
              <a:ext uri="{FF2B5EF4-FFF2-40B4-BE49-F238E27FC236}">
                <a16:creationId xmlns:a16="http://schemas.microsoft.com/office/drawing/2014/main" id="{98997908-5D9A-88A1-3220-988197A7D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1B9803E-91A6-1E56-4B2B-40C93763B5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54B75B-285D-4BD3-902E-EC5F143087A3}" type="slidenum">
              <a:rPr lang="en-GB" smtClean="0"/>
              <a:t>‹#›</a:t>
            </a:fld>
            <a:endParaRPr lang="en-GB"/>
          </a:p>
        </p:txBody>
      </p:sp>
    </p:spTree>
    <p:extLst>
      <p:ext uri="{BB962C8B-B14F-4D97-AF65-F5344CB8AC3E}">
        <p14:creationId xmlns:p14="http://schemas.microsoft.com/office/powerpoint/2010/main" val="1431660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F269BDC9-F5DC-4A16-9583-2F8CE41846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98CD7F-4F8E-5941-56BC-AADAEDBC9746}"/>
              </a:ext>
            </a:extLst>
          </p:cNvPr>
          <p:cNvSpPr>
            <a:spLocks noGrp="1"/>
          </p:cNvSpPr>
          <p:nvPr>
            <p:ph type="ctrTitle"/>
          </p:nvPr>
        </p:nvSpPr>
        <p:spPr>
          <a:xfrm>
            <a:off x="1522476" y="4839473"/>
            <a:ext cx="9144000" cy="1152663"/>
          </a:xfrm>
        </p:spPr>
        <p:txBody>
          <a:bodyPr anchor="ctr">
            <a:normAutofit fontScale="90000"/>
          </a:bodyPr>
          <a:lstStyle/>
          <a:p>
            <a:r>
              <a:rPr lang="en-GB" sz="3700" dirty="0"/>
              <a:t>Family Evening Workshop</a:t>
            </a:r>
            <a:br>
              <a:rPr lang="en-GB" sz="3700" dirty="0"/>
            </a:br>
            <a:r>
              <a:rPr lang="en-GB" sz="3700" u="sng" dirty="0"/>
              <a:t> Presentation</a:t>
            </a:r>
            <a:br>
              <a:rPr lang="en-GB" sz="3700" dirty="0"/>
            </a:br>
            <a:r>
              <a:rPr lang="en-GB" sz="3700" dirty="0"/>
              <a:t>Wednesday 11</a:t>
            </a:r>
            <a:r>
              <a:rPr lang="en-GB" sz="3700" baseline="30000" dirty="0"/>
              <a:t>th</a:t>
            </a:r>
            <a:r>
              <a:rPr lang="en-GB" sz="3700" dirty="0"/>
              <a:t> March 2026</a:t>
            </a:r>
          </a:p>
        </p:txBody>
      </p:sp>
      <p:sp>
        <p:nvSpPr>
          <p:cNvPr id="29" name="Freeform: Shape 28">
            <a:extLst>
              <a:ext uri="{FF2B5EF4-FFF2-40B4-BE49-F238E27FC236}">
                <a16:creationId xmlns:a16="http://schemas.microsoft.com/office/drawing/2014/main" id="{903CE7F4-D1BB-4A5B-8E96-915177640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
            <a:ext cx="9379192" cy="4251280"/>
          </a:xfrm>
          <a:custGeom>
            <a:avLst/>
            <a:gdLst>
              <a:gd name="connsiteX0" fmla="*/ 9379192 w 9379192"/>
              <a:gd name="connsiteY0" fmla="*/ 3752527 h 3752527"/>
              <a:gd name="connsiteX1" fmla="*/ 3293459 w 9379192"/>
              <a:gd name="connsiteY1" fmla="*/ 3752527 h 3752527"/>
              <a:gd name="connsiteX2" fmla="*/ 3297156 w 9379192"/>
              <a:gd name="connsiteY2" fmla="*/ 3752055 h 3752527"/>
              <a:gd name="connsiteX3" fmla="*/ 3642095 w 9379192"/>
              <a:gd name="connsiteY3" fmla="*/ 3690141 h 3752527"/>
              <a:gd name="connsiteX4" fmla="*/ 2307659 w 9379192"/>
              <a:gd name="connsiteY4" fmla="*/ 3500267 h 3752527"/>
              <a:gd name="connsiteX5" fmla="*/ 2383194 w 9379192"/>
              <a:gd name="connsiteY5" fmla="*/ 3475501 h 3752527"/>
              <a:gd name="connsiteX6" fmla="*/ 2237161 w 9379192"/>
              <a:gd name="connsiteY6" fmla="*/ 3376437 h 3752527"/>
              <a:gd name="connsiteX7" fmla="*/ 1637924 w 9379192"/>
              <a:gd name="connsiteY7" fmla="*/ 3219585 h 3752527"/>
              <a:gd name="connsiteX8" fmla="*/ 2383194 w 9379192"/>
              <a:gd name="connsiteY8" fmla="*/ 2955415 h 3752527"/>
              <a:gd name="connsiteX9" fmla="*/ 1542249 w 9379192"/>
              <a:gd name="connsiteY9" fmla="*/ 2596307 h 3752527"/>
              <a:gd name="connsiteX10" fmla="*/ 1114221 w 9379192"/>
              <a:gd name="connsiteY10" fmla="*/ 2509625 h 3752527"/>
              <a:gd name="connsiteX11" fmla="*/ 2524191 w 9379192"/>
              <a:gd name="connsiteY11" fmla="*/ 2059708 h 3752527"/>
              <a:gd name="connsiteX12" fmla="*/ 238027 w 9379192"/>
              <a:gd name="connsiteY12" fmla="*/ 1836815 h 3752527"/>
              <a:gd name="connsiteX13" fmla="*/ 424343 w 9379192"/>
              <a:gd name="connsiteY13" fmla="*/ 1746006 h 3752527"/>
              <a:gd name="connsiteX14" fmla="*/ 1844384 w 9379192"/>
              <a:gd name="connsiteY14" fmla="*/ 1770772 h 3752527"/>
              <a:gd name="connsiteX15" fmla="*/ 2081058 w 9379192"/>
              <a:gd name="connsiteY15" fmla="*/ 1700602 h 3752527"/>
              <a:gd name="connsiteX16" fmla="*/ 1844384 w 9379192"/>
              <a:gd name="connsiteY16" fmla="*/ 1589154 h 3752527"/>
              <a:gd name="connsiteX17" fmla="*/ 922869 w 9379192"/>
              <a:gd name="connsiteY17" fmla="*/ 1506601 h 3752527"/>
              <a:gd name="connsiteX18" fmla="*/ 681160 w 9379192"/>
              <a:gd name="connsiteY18" fmla="*/ 1320855 h 3752527"/>
              <a:gd name="connsiteX19" fmla="*/ 273276 w 9379192"/>
              <a:gd name="connsiteY19" fmla="*/ 1106216 h 3752527"/>
              <a:gd name="connsiteX20" fmla="*/ 555269 w 9379192"/>
              <a:gd name="connsiteY20" fmla="*/ 928727 h 3752527"/>
              <a:gd name="connsiteX21" fmla="*/ 97029 w 9379192"/>
              <a:gd name="connsiteY21" fmla="*/ 664555 h 3752527"/>
              <a:gd name="connsiteX22" fmla="*/ 227955 w 9379192"/>
              <a:gd name="connsiteY22" fmla="*/ 317831 h 3752527"/>
              <a:gd name="connsiteX23" fmla="*/ 998402 w 9379192"/>
              <a:gd name="connsiteY23" fmla="*/ 235277 h 3752527"/>
              <a:gd name="connsiteX24" fmla="*/ 2030701 w 9379192"/>
              <a:gd name="connsiteY24" fmla="*/ 115575 h 3752527"/>
              <a:gd name="connsiteX25" fmla="*/ 3068036 w 9379192"/>
              <a:gd name="connsiteY25" fmla="*/ 12383 h 3752527"/>
              <a:gd name="connsiteX26" fmla="*/ 4105370 w 9379192"/>
              <a:gd name="connsiteY26" fmla="*/ 12383 h 3752527"/>
              <a:gd name="connsiteX27" fmla="*/ 4402472 w 9379192"/>
              <a:gd name="connsiteY27" fmla="*/ 20638 h 3752527"/>
              <a:gd name="connsiteX28" fmla="*/ 4407507 w 9379192"/>
              <a:gd name="connsiteY28" fmla="*/ 20638 h 3752527"/>
              <a:gd name="connsiteX29" fmla="*/ 5696622 w 9379192"/>
              <a:gd name="connsiteY29" fmla="*/ 57788 h 3752527"/>
              <a:gd name="connsiteX30" fmla="*/ 6175004 w 9379192"/>
              <a:gd name="connsiteY30" fmla="*/ 61915 h 3752527"/>
              <a:gd name="connsiteX31" fmla="*/ 7212339 w 9379192"/>
              <a:gd name="connsiteY31" fmla="*/ 66042 h 3752527"/>
              <a:gd name="connsiteX32" fmla="*/ 8244638 w 9379192"/>
              <a:gd name="connsiteY32" fmla="*/ 49532 h 3752527"/>
              <a:gd name="connsiteX33" fmla="*/ 9292044 w 9379192"/>
              <a:gd name="connsiteY33" fmla="*/ 0 h 3752527"/>
              <a:gd name="connsiteX34" fmla="*/ 9379192 w 9379192"/>
              <a:gd name="connsiteY34" fmla="*/ 2762 h 3752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9379192" h="3752527">
                <a:moveTo>
                  <a:pt x="9379192" y="3752527"/>
                </a:moveTo>
                <a:lnTo>
                  <a:pt x="3293459" y="3752527"/>
                </a:lnTo>
                <a:lnTo>
                  <a:pt x="3297156" y="3752055"/>
                </a:lnTo>
                <a:cubicBezTo>
                  <a:pt x="3412975" y="3736577"/>
                  <a:pt x="3551454" y="3714906"/>
                  <a:pt x="3642095" y="3690141"/>
                </a:cubicBezTo>
                <a:cubicBezTo>
                  <a:pt x="3380244" y="3686012"/>
                  <a:pt x="2347945" y="3529162"/>
                  <a:pt x="2307659" y="3500267"/>
                </a:cubicBezTo>
                <a:cubicBezTo>
                  <a:pt x="2327803" y="3492012"/>
                  <a:pt x="2358017" y="3483757"/>
                  <a:pt x="2383194" y="3475501"/>
                </a:cubicBezTo>
                <a:cubicBezTo>
                  <a:pt x="2327803" y="3450736"/>
                  <a:pt x="2282482" y="3421842"/>
                  <a:pt x="2237161" y="3376437"/>
                </a:cubicBezTo>
                <a:cubicBezTo>
                  <a:pt x="2091129" y="3223714"/>
                  <a:pt x="1844384" y="3277374"/>
                  <a:pt x="1637924" y="3219585"/>
                </a:cubicBezTo>
                <a:cubicBezTo>
                  <a:pt x="1768850" y="2897627"/>
                  <a:pt x="2116307" y="3017329"/>
                  <a:pt x="2383194" y="2955415"/>
                </a:cubicBezTo>
                <a:cubicBezTo>
                  <a:pt x="1683245" y="2765541"/>
                  <a:pt x="1819207" y="2666477"/>
                  <a:pt x="1542249" y="2596307"/>
                </a:cubicBezTo>
                <a:cubicBezTo>
                  <a:pt x="1194791" y="2509625"/>
                  <a:pt x="1114221" y="2509625"/>
                  <a:pt x="1114221" y="2509625"/>
                </a:cubicBezTo>
                <a:cubicBezTo>
                  <a:pt x="1522105" y="2245455"/>
                  <a:pt x="2010559" y="2530264"/>
                  <a:pt x="2524191" y="2059708"/>
                </a:cubicBezTo>
                <a:cubicBezTo>
                  <a:pt x="2030701" y="1993667"/>
                  <a:pt x="555269" y="1960645"/>
                  <a:pt x="238027" y="1836815"/>
                </a:cubicBezTo>
                <a:cubicBezTo>
                  <a:pt x="358880" y="1882219"/>
                  <a:pt x="368952" y="1746006"/>
                  <a:pt x="424343" y="1746006"/>
                </a:cubicBezTo>
                <a:cubicBezTo>
                  <a:pt x="892655" y="1741879"/>
                  <a:pt x="1371037" y="1820305"/>
                  <a:pt x="1844384" y="1770772"/>
                </a:cubicBezTo>
                <a:cubicBezTo>
                  <a:pt x="1929989" y="1766645"/>
                  <a:pt x="2065951" y="1803793"/>
                  <a:pt x="2081058" y="1700602"/>
                </a:cubicBezTo>
                <a:cubicBezTo>
                  <a:pt x="2096164" y="1572644"/>
                  <a:pt x="1919919" y="1601537"/>
                  <a:pt x="1844384" y="1589154"/>
                </a:cubicBezTo>
                <a:cubicBezTo>
                  <a:pt x="1537212" y="1547877"/>
                  <a:pt x="1235076" y="1531367"/>
                  <a:pt x="922869" y="1506601"/>
                </a:cubicBezTo>
                <a:cubicBezTo>
                  <a:pt x="791943" y="1494218"/>
                  <a:pt x="630804" y="1518984"/>
                  <a:pt x="681160" y="1320855"/>
                </a:cubicBezTo>
                <a:cubicBezTo>
                  <a:pt x="640874" y="1130983"/>
                  <a:pt x="399166" y="1197025"/>
                  <a:pt x="273276" y="1106216"/>
                </a:cubicBezTo>
                <a:cubicBezTo>
                  <a:pt x="333703" y="998897"/>
                  <a:pt x="504913" y="1073196"/>
                  <a:pt x="555269" y="928727"/>
                </a:cubicBezTo>
                <a:cubicBezTo>
                  <a:pt x="313560" y="974131"/>
                  <a:pt x="338738" y="660428"/>
                  <a:pt x="97029" y="664555"/>
                </a:cubicBezTo>
                <a:cubicBezTo>
                  <a:pt x="-104395" y="478810"/>
                  <a:pt x="41638" y="388001"/>
                  <a:pt x="227955" y="317831"/>
                </a:cubicBezTo>
                <a:cubicBezTo>
                  <a:pt x="469664" y="231150"/>
                  <a:pt x="736551" y="251788"/>
                  <a:pt x="998402" y="235277"/>
                </a:cubicBezTo>
                <a:cubicBezTo>
                  <a:pt x="1345860" y="198128"/>
                  <a:pt x="1678209" y="111447"/>
                  <a:pt x="2030701" y="115575"/>
                </a:cubicBezTo>
                <a:cubicBezTo>
                  <a:pt x="2363052" y="28893"/>
                  <a:pt x="2730650" y="123829"/>
                  <a:pt x="3068036" y="12383"/>
                </a:cubicBezTo>
                <a:cubicBezTo>
                  <a:pt x="3410457" y="12383"/>
                  <a:pt x="3757914" y="12383"/>
                  <a:pt x="4105370" y="12383"/>
                </a:cubicBezTo>
                <a:cubicBezTo>
                  <a:pt x="4206084" y="16510"/>
                  <a:pt x="4301759" y="16510"/>
                  <a:pt x="4402472" y="20638"/>
                </a:cubicBezTo>
                <a:cubicBezTo>
                  <a:pt x="4402472" y="20638"/>
                  <a:pt x="4407507" y="20638"/>
                  <a:pt x="4407507" y="20638"/>
                </a:cubicBezTo>
                <a:cubicBezTo>
                  <a:pt x="4840570" y="33022"/>
                  <a:pt x="5268596" y="41276"/>
                  <a:pt x="5696622" y="57788"/>
                </a:cubicBezTo>
                <a:cubicBezTo>
                  <a:pt x="5857761" y="57788"/>
                  <a:pt x="6013864" y="61915"/>
                  <a:pt x="6175004" y="61915"/>
                </a:cubicBezTo>
                <a:cubicBezTo>
                  <a:pt x="6517425" y="82553"/>
                  <a:pt x="6864883" y="94936"/>
                  <a:pt x="7212339" y="66042"/>
                </a:cubicBezTo>
                <a:cubicBezTo>
                  <a:pt x="7559796" y="90809"/>
                  <a:pt x="7897182" y="74298"/>
                  <a:pt x="8244638" y="49532"/>
                </a:cubicBezTo>
                <a:cubicBezTo>
                  <a:pt x="8597130" y="78426"/>
                  <a:pt x="8944587" y="37149"/>
                  <a:pt x="9292044" y="0"/>
                </a:cubicBezTo>
                <a:lnTo>
                  <a:pt x="9379192" y="2762"/>
                </a:lnTo>
                <a:close/>
              </a:path>
            </a:pathLst>
          </a:custGeom>
          <a:solidFill>
            <a:schemeClr val="bg2">
              <a:alpha val="50000"/>
            </a:schemeClr>
          </a:solidFill>
          <a:ln w="32707" cap="flat">
            <a:noFill/>
            <a:prstDash val="solid"/>
            <a:miter/>
          </a:ln>
        </p:spPr>
        <p:txBody>
          <a:bodyPr rtlCol="0" anchor="ctr"/>
          <a:lstStyle/>
          <a:p>
            <a:endParaRPr lang="en-US"/>
          </a:p>
        </p:txBody>
      </p:sp>
      <p:pic>
        <p:nvPicPr>
          <p:cNvPr id="6" name="Picture 5">
            <a:extLst>
              <a:ext uri="{FF2B5EF4-FFF2-40B4-BE49-F238E27FC236}">
                <a16:creationId xmlns:a16="http://schemas.microsoft.com/office/drawing/2014/main" id="{3769FE31-EE7C-9E56-7450-CB1DC53F314C}"/>
              </a:ext>
            </a:extLst>
          </p:cNvPr>
          <p:cNvPicPr>
            <a:picLocks noChangeAspect="1"/>
          </p:cNvPicPr>
          <p:nvPr/>
        </p:nvPicPr>
        <p:blipFill>
          <a:blip r:embed="rId2"/>
          <a:stretch>
            <a:fillRect/>
          </a:stretch>
        </p:blipFill>
        <p:spPr>
          <a:xfrm>
            <a:off x="786465" y="643467"/>
            <a:ext cx="10619069" cy="3159175"/>
          </a:xfrm>
          <a:prstGeom prst="rect">
            <a:avLst/>
          </a:prstGeom>
        </p:spPr>
      </p:pic>
    </p:spTree>
    <p:extLst>
      <p:ext uri="{BB962C8B-B14F-4D97-AF65-F5344CB8AC3E}">
        <p14:creationId xmlns:p14="http://schemas.microsoft.com/office/powerpoint/2010/main" val="3350736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92EF5A-5A6F-2282-2180-5E046470271C}"/>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8AF5748-FED8-45BA-8631-26D1D10F32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F1C213-4B5E-0A0D-5CFC-E74D57CEBF9E}"/>
              </a:ext>
            </a:extLst>
          </p:cNvPr>
          <p:cNvSpPr>
            <a:spLocks noGrp="1"/>
          </p:cNvSpPr>
          <p:nvPr>
            <p:ph type="title"/>
          </p:nvPr>
        </p:nvSpPr>
        <p:spPr>
          <a:xfrm>
            <a:off x="-2019" y="1230363"/>
            <a:ext cx="4023360" cy="3204134"/>
          </a:xfrm>
        </p:spPr>
        <p:txBody>
          <a:bodyPr vert="horz" lIns="91440" tIns="45720" rIns="91440" bIns="45720" rtlCol="0" anchor="b">
            <a:normAutofit/>
          </a:bodyPr>
          <a:lstStyle/>
          <a:p>
            <a:r>
              <a:rPr lang="en-US" sz="2400" dirty="0"/>
              <a:t>Expectation by the end of Y2, children are joining up</a:t>
            </a:r>
            <a:endParaRPr lang="en-US" sz="2400" kern="1200" dirty="0">
              <a:latin typeface="+mj-lt"/>
            </a:endParaRPr>
          </a:p>
        </p:txBody>
      </p:sp>
      <p:sp>
        <p:nvSpPr>
          <p:cNvPr id="8" name="Content Placeholder 7">
            <a:extLst>
              <a:ext uri="{FF2B5EF4-FFF2-40B4-BE49-F238E27FC236}">
                <a16:creationId xmlns:a16="http://schemas.microsoft.com/office/drawing/2014/main" id="{327EB986-CBDB-A6ED-8589-4905C0B73B10}"/>
              </a:ext>
            </a:extLst>
          </p:cNvPr>
          <p:cNvSpPr>
            <a:spLocks noGrp="1"/>
          </p:cNvSpPr>
          <p:nvPr>
            <p:ph idx="1"/>
          </p:nvPr>
        </p:nvSpPr>
        <p:spPr>
          <a:xfrm>
            <a:off x="477981" y="4872922"/>
            <a:ext cx="3933306" cy="1208141"/>
          </a:xfrm>
        </p:spPr>
        <p:txBody>
          <a:bodyPr vert="horz" lIns="91440" tIns="45720" rIns="91440" bIns="45720" rtlCol="0" anchor="t">
            <a:normAutofit/>
          </a:bodyPr>
          <a:lstStyle/>
          <a:p>
            <a:pPr marL="0" indent="0">
              <a:buNone/>
            </a:pPr>
            <a:r>
              <a:rPr lang="en-US" sz="2000" kern="1200" dirty="0">
                <a:latin typeface="+mn-lt"/>
                <a:ea typeface="+mn-ea"/>
                <a:cs typeface="+mn-cs"/>
              </a:rPr>
              <a:t>Year </a:t>
            </a:r>
            <a:r>
              <a:rPr lang="en-US" sz="2000" dirty="0"/>
              <a:t>2</a:t>
            </a:r>
            <a:endParaRPr lang="en-US" sz="2000" kern="1200" dirty="0">
              <a:solidFill>
                <a:schemeClr val="tx1"/>
              </a:solidFill>
              <a:latin typeface="+mn-lt"/>
              <a:ea typeface="+mn-ea"/>
              <a:cs typeface="+mn-cs"/>
            </a:endParaRPr>
          </a:p>
        </p:txBody>
      </p:sp>
      <p:sp>
        <p:nvSpPr>
          <p:cNvPr id="27" name="Rectangle 2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angle 2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Picture 3" descr="A white sheet with black text&#10;&#10;AI-generated content may be incorrect.">
            <a:extLst>
              <a:ext uri="{FF2B5EF4-FFF2-40B4-BE49-F238E27FC236}">
                <a16:creationId xmlns:a16="http://schemas.microsoft.com/office/drawing/2014/main" id="{4E2C49EC-41F2-4D88-29D4-54DE3E1243FD}"/>
              </a:ext>
            </a:extLst>
          </p:cNvPr>
          <p:cNvPicPr>
            <a:picLocks noChangeAspect="1"/>
          </p:cNvPicPr>
          <p:nvPr/>
        </p:nvPicPr>
        <p:blipFill>
          <a:blip r:embed="rId2"/>
          <a:stretch>
            <a:fillRect/>
          </a:stretch>
        </p:blipFill>
        <p:spPr>
          <a:xfrm>
            <a:off x="3630124" y="700720"/>
            <a:ext cx="8042362" cy="5141125"/>
          </a:xfrm>
          <a:prstGeom prst="rect">
            <a:avLst/>
          </a:prstGeom>
        </p:spPr>
      </p:pic>
      <p:pic>
        <p:nvPicPr>
          <p:cNvPr id="6" name="Picture 5" descr="A close-up of a logo&#10;&#10;AI-generated content may be incorrect.">
            <a:extLst>
              <a:ext uri="{FF2B5EF4-FFF2-40B4-BE49-F238E27FC236}">
                <a16:creationId xmlns:a16="http://schemas.microsoft.com/office/drawing/2014/main" id="{13E27EF0-8A24-9CA7-9473-9193093B9400}"/>
              </a:ext>
            </a:extLst>
          </p:cNvPr>
          <p:cNvPicPr>
            <a:picLocks noChangeAspect="1"/>
          </p:cNvPicPr>
          <p:nvPr/>
        </p:nvPicPr>
        <p:blipFill>
          <a:blip r:embed="rId3"/>
          <a:stretch>
            <a:fillRect/>
          </a:stretch>
        </p:blipFill>
        <p:spPr>
          <a:xfrm>
            <a:off x="120825" y="98795"/>
            <a:ext cx="1872780" cy="557136"/>
          </a:xfrm>
          <a:prstGeom prst="rect">
            <a:avLst/>
          </a:prstGeom>
        </p:spPr>
      </p:pic>
    </p:spTree>
    <p:extLst>
      <p:ext uri="{BB962C8B-B14F-4D97-AF65-F5344CB8AC3E}">
        <p14:creationId xmlns:p14="http://schemas.microsoft.com/office/powerpoint/2010/main" val="3800302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a:extLst>
            <a:ext uri="{FF2B5EF4-FFF2-40B4-BE49-F238E27FC236}">
              <a16:creationId xmlns:a16="http://schemas.microsoft.com/office/drawing/2014/main" id="{3C52F9F9-C824-626F-C83E-45C029E487B3}"/>
            </a:ext>
          </a:extLst>
        </p:cNvPr>
        <p:cNvGrpSpPr/>
        <p:nvPr/>
      </p:nvGrpSpPr>
      <p:grpSpPr>
        <a:xfrm>
          <a:off x="0" y="0"/>
          <a:ext cx="0" cy="0"/>
          <a:chOff x="0" y="0"/>
          <a:chExt cx="0" cy="0"/>
        </a:xfrm>
      </p:grpSpPr>
      <p:sp>
        <p:nvSpPr>
          <p:cNvPr id="57" name="Rectangle 56">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58" name="Rectangle 57">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7F3F83-1A3B-DBA4-89E9-A99397C95499}"/>
              </a:ext>
            </a:extLst>
          </p:cNvPr>
          <p:cNvSpPr>
            <a:spLocks noGrp="1"/>
          </p:cNvSpPr>
          <p:nvPr>
            <p:ph type="title"/>
          </p:nvPr>
        </p:nvSpPr>
        <p:spPr>
          <a:xfrm>
            <a:off x="992206" y="1608667"/>
            <a:ext cx="2823275" cy="4501127"/>
          </a:xfrm>
        </p:spPr>
        <p:txBody>
          <a:bodyPr vert="horz" lIns="91440" tIns="45720" rIns="91440" bIns="45720" rtlCol="0" anchor="t">
            <a:normAutofit/>
          </a:bodyPr>
          <a:lstStyle/>
          <a:p>
            <a:r>
              <a:rPr lang="en-US" sz="2000" dirty="0">
                <a:solidFill>
                  <a:srgbClr val="FFFFFF"/>
                </a:solidFill>
                <a:latin typeface="Aptos"/>
              </a:rPr>
              <a:t>During Years 3 and 4, your child will be introduced to the idea of joining most of the letters in a word and to trickier joins such as joining from r, s and f.  As the movement for joins becomes more familiar and fluent, the focus moves to develop a neat and even style by looking at size and proportion, parallel downwards strokes and spacing.</a:t>
            </a:r>
            <a:endParaRPr lang="en-US" dirty="0"/>
          </a:p>
        </p:txBody>
      </p:sp>
      <p:sp>
        <p:nvSpPr>
          <p:cNvPr id="8" name="Content Placeholder 7">
            <a:extLst>
              <a:ext uri="{FF2B5EF4-FFF2-40B4-BE49-F238E27FC236}">
                <a16:creationId xmlns:a16="http://schemas.microsoft.com/office/drawing/2014/main" id="{12CF8FB2-CEF5-DB50-AA10-FB1961BD551D}"/>
              </a:ext>
            </a:extLst>
          </p:cNvPr>
          <p:cNvSpPr>
            <a:spLocks noGrp="1"/>
          </p:cNvSpPr>
          <p:nvPr>
            <p:ph idx="1"/>
          </p:nvPr>
        </p:nvSpPr>
        <p:spPr>
          <a:xfrm>
            <a:off x="4547698" y="1608667"/>
            <a:ext cx="3421958" cy="4501127"/>
          </a:xfrm>
        </p:spPr>
        <p:txBody>
          <a:bodyPr vert="horz" lIns="91440" tIns="45720" rIns="91440" bIns="45720" rtlCol="0" anchor="t">
            <a:normAutofit/>
          </a:bodyPr>
          <a:lstStyle/>
          <a:p>
            <a:pPr marL="0"/>
            <a:endParaRPr lang="en-US" sz="2000" dirty="0"/>
          </a:p>
          <a:p>
            <a:pPr marL="0"/>
            <a:endParaRPr lang="en-US" sz="2000"/>
          </a:p>
        </p:txBody>
      </p:sp>
      <p:sp>
        <p:nvSpPr>
          <p:cNvPr id="5" name="TextBox 4">
            <a:extLst>
              <a:ext uri="{FF2B5EF4-FFF2-40B4-BE49-F238E27FC236}">
                <a16:creationId xmlns:a16="http://schemas.microsoft.com/office/drawing/2014/main" id="{8C41EC6E-457C-F666-2AE6-273B44DFC69C}"/>
              </a:ext>
            </a:extLst>
          </p:cNvPr>
          <p:cNvSpPr txBox="1"/>
          <p:nvPr/>
        </p:nvSpPr>
        <p:spPr>
          <a:xfrm>
            <a:off x="4383696" y="1608667"/>
            <a:ext cx="3421957" cy="4501127"/>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2000" dirty="0"/>
              <a:t>In Year 5 we are working on a more sloped style to enable speedier writing. All of the letters and joins taught previously will be revisited to enable your child to </a:t>
            </a:r>
            <a:r>
              <a:rPr lang="en-US" sz="2000" dirty="0" err="1"/>
              <a:t>practise</a:t>
            </a:r>
            <a:r>
              <a:rPr lang="en-US" sz="2000" dirty="0"/>
              <a:t> the slope in familiar contexts. We will also focus on issues of proportion, size, legibility and different styles for different purposes</a:t>
            </a:r>
          </a:p>
          <a:p>
            <a:pPr indent="-228600">
              <a:lnSpc>
                <a:spcPct val="90000"/>
              </a:lnSpc>
              <a:spcAft>
                <a:spcPts val="600"/>
              </a:spcAft>
              <a:buFont typeface="Arial" panose="020B0604020202020204" pitchFamily="34" charset="0"/>
              <a:buChar char="•"/>
            </a:pPr>
            <a:endParaRPr lang="en-US" sz="2000"/>
          </a:p>
        </p:txBody>
      </p:sp>
      <p:sp>
        <p:nvSpPr>
          <p:cNvPr id="6" name="TextBox 5">
            <a:extLst>
              <a:ext uri="{FF2B5EF4-FFF2-40B4-BE49-F238E27FC236}">
                <a16:creationId xmlns:a16="http://schemas.microsoft.com/office/drawing/2014/main" id="{2546DBA4-8BE9-9B57-2060-E110D7D8C656}"/>
              </a:ext>
            </a:extLst>
          </p:cNvPr>
          <p:cNvSpPr txBox="1"/>
          <p:nvPr/>
        </p:nvSpPr>
        <p:spPr>
          <a:xfrm>
            <a:off x="7968000" y="1611000"/>
            <a:ext cx="4224000"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Our emphasis in Year 6 is on developing a personal, fast, fluent and legible handwriting style. Children are given opportunities to </a:t>
            </a:r>
            <a:r>
              <a:rPr lang="en-US" dirty="0" err="1"/>
              <a:t>practise</a:t>
            </a:r>
            <a:r>
              <a:rPr lang="en-US" dirty="0"/>
              <a:t> a range of ways of joining, with the expectation that they will develop a style that ‘works’ for them. Additionally, children continue to focus on key issues for legibility and speed as well as styles and writing tools for different purposes.</a:t>
            </a:r>
          </a:p>
          <a:p>
            <a:pPr algn="ctr"/>
            <a:endParaRPr lang="en-GB"/>
          </a:p>
        </p:txBody>
      </p:sp>
      <p:sp>
        <p:nvSpPr>
          <p:cNvPr id="7" name="TextBox 6">
            <a:extLst>
              <a:ext uri="{FF2B5EF4-FFF2-40B4-BE49-F238E27FC236}">
                <a16:creationId xmlns:a16="http://schemas.microsoft.com/office/drawing/2014/main" id="{077C367F-96C2-3AE5-50FF-8C0FE8AAE476}"/>
              </a:ext>
            </a:extLst>
          </p:cNvPr>
          <p:cNvSpPr txBox="1"/>
          <p:nvPr/>
        </p:nvSpPr>
        <p:spPr>
          <a:xfrm>
            <a:off x="996000" y="372000"/>
            <a:ext cx="72960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3600" u="sng" dirty="0"/>
              <a:t>KS2 progression in handwriting</a:t>
            </a:r>
          </a:p>
        </p:txBody>
      </p:sp>
      <p:pic>
        <p:nvPicPr>
          <p:cNvPr id="10" name="Picture 9" descr="A close-up of a logo&#10;&#10;AI-generated content may be incorrect.">
            <a:extLst>
              <a:ext uri="{FF2B5EF4-FFF2-40B4-BE49-F238E27FC236}">
                <a16:creationId xmlns:a16="http://schemas.microsoft.com/office/drawing/2014/main" id="{F6DCB799-AE93-4498-8294-D13F4C317899}"/>
              </a:ext>
            </a:extLst>
          </p:cNvPr>
          <p:cNvPicPr>
            <a:picLocks noChangeAspect="1"/>
          </p:cNvPicPr>
          <p:nvPr/>
        </p:nvPicPr>
        <p:blipFill>
          <a:blip r:embed="rId2"/>
          <a:stretch>
            <a:fillRect/>
          </a:stretch>
        </p:blipFill>
        <p:spPr>
          <a:xfrm>
            <a:off x="10080704" y="268128"/>
            <a:ext cx="1872780" cy="557136"/>
          </a:xfrm>
          <a:prstGeom prst="rect">
            <a:avLst/>
          </a:prstGeom>
        </p:spPr>
      </p:pic>
    </p:spTree>
    <p:extLst>
      <p:ext uri="{BB962C8B-B14F-4D97-AF65-F5344CB8AC3E}">
        <p14:creationId xmlns:p14="http://schemas.microsoft.com/office/powerpoint/2010/main" val="190031263"/>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7AB19-EF65-6FD4-4C22-54DFAF179FC0}"/>
              </a:ext>
            </a:extLst>
          </p:cNvPr>
          <p:cNvSpPr>
            <a:spLocks noGrp="1"/>
          </p:cNvSpPr>
          <p:nvPr>
            <p:ph type="title"/>
          </p:nvPr>
        </p:nvSpPr>
        <p:spPr/>
        <p:txBody>
          <a:bodyPr/>
          <a:lstStyle/>
          <a:p>
            <a:r>
              <a:rPr lang="en-GB" u="sng" dirty="0"/>
              <a:t>Presentation Pledges</a:t>
            </a:r>
          </a:p>
        </p:txBody>
      </p:sp>
      <p:pic>
        <p:nvPicPr>
          <p:cNvPr id="5" name="Content Placeholder 4">
            <a:extLst>
              <a:ext uri="{FF2B5EF4-FFF2-40B4-BE49-F238E27FC236}">
                <a16:creationId xmlns:a16="http://schemas.microsoft.com/office/drawing/2014/main" id="{3B06549C-7495-C1BA-07E0-3EB131121DD4}"/>
              </a:ext>
            </a:extLst>
          </p:cNvPr>
          <p:cNvPicPr>
            <a:picLocks noGrp="1" noChangeAspect="1"/>
          </p:cNvPicPr>
          <p:nvPr>
            <p:ph idx="1"/>
          </p:nvPr>
        </p:nvPicPr>
        <p:blipFill>
          <a:blip r:embed="rId2"/>
          <a:stretch>
            <a:fillRect/>
          </a:stretch>
        </p:blipFill>
        <p:spPr>
          <a:xfrm>
            <a:off x="559971" y="1425383"/>
            <a:ext cx="3744543" cy="5421216"/>
          </a:xfrm>
          <a:prstGeom prst="rect">
            <a:avLst/>
          </a:prstGeom>
        </p:spPr>
      </p:pic>
      <p:pic>
        <p:nvPicPr>
          <p:cNvPr id="4" name="Picture 3">
            <a:extLst>
              <a:ext uri="{FF2B5EF4-FFF2-40B4-BE49-F238E27FC236}">
                <a16:creationId xmlns:a16="http://schemas.microsoft.com/office/drawing/2014/main" id="{2C3E78AD-9EB6-3B1D-22FC-97B417BF8BD7}"/>
              </a:ext>
            </a:extLst>
          </p:cNvPr>
          <p:cNvPicPr>
            <a:picLocks noChangeAspect="1"/>
          </p:cNvPicPr>
          <p:nvPr/>
        </p:nvPicPr>
        <p:blipFill>
          <a:blip r:embed="rId3"/>
          <a:stretch>
            <a:fillRect/>
          </a:stretch>
        </p:blipFill>
        <p:spPr>
          <a:xfrm>
            <a:off x="9534506" y="130691"/>
            <a:ext cx="2657494" cy="790581"/>
          </a:xfrm>
          <a:prstGeom prst="rect">
            <a:avLst/>
          </a:prstGeom>
        </p:spPr>
      </p:pic>
      <p:pic>
        <p:nvPicPr>
          <p:cNvPr id="6" name="Picture 5" descr="A white and purple text on a white background&#10;&#10;AI-generated content may be incorrect.">
            <a:extLst>
              <a:ext uri="{FF2B5EF4-FFF2-40B4-BE49-F238E27FC236}">
                <a16:creationId xmlns:a16="http://schemas.microsoft.com/office/drawing/2014/main" id="{035B9D25-2B15-7AF8-D9DD-B672DCBB536C}"/>
              </a:ext>
            </a:extLst>
          </p:cNvPr>
          <p:cNvPicPr>
            <a:picLocks noChangeAspect="1"/>
          </p:cNvPicPr>
          <p:nvPr/>
        </p:nvPicPr>
        <p:blipFill>
          <a:blip r:embed="rId4"/>
          <a:stretch>
            <a:fillRect/>
          </a:stretch>
        </p:blipFill>
        <p:spPr>
          <a:xfrm>
            <a:off x="6908257" y="1423939"/>
            <a:ext cx="3771062" cy="5280121"/>
          </a:xfrm>
          <a:prstGeom prst="rect">
            <a:avLst/>
          </a:prstGeom>
        </p:spPr>
      </p:pic>
    </p:spTree>
    <p:extLst>
      <p:ext uri="{BB962C8B-B14F-4D97-AF65-F5344CB8AC3E}">
        <p14:creationId xmlns:p14="http://schemas.microsoft.com/office/powerpoint/2010/main" val="1790917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4" name="Group 63">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65"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8" name="Group 6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69" name="Freeform: Shape 6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0" name="Freeform: Shape 6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1" name="Freeform: Shape 7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2" name="Freeform: Shape 7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3" name="Freeform: Shape 7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4" name="Freeform: Shape 7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75" name="Freeform: Shape 7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E166752D-1641-59FF-526A-83E0026ABB50}"/>
              </a:ext>
            </a:extLst>
          </p:cNvPr>
          <p:cNvSpPr>
            <a:spLocks noGrp="1"/>
          </p:cNvSpPr>
          <p:nvPr>
            <p:ph type="title"/>
          </p:nvPr>
        </p:nvSpPr>
        <p:spPr>
          <a:xfrm>
            <a:off x="786385" y="841248"/>
            <a:ext cx="3515244" cy="5340097"/>
          </a:xfrm>
        </p:spPr>
        <p:txBody>
          <a:bodyPr anchor="ctr">
            <a:normAutofit/>
          </a:bodyPr>
          <a:lstStyle/>
          <a:p>
            <a:r>
              <a:rPr lang="en-GB" sz="4800" u="sng">
                <a:solidFill>
                  <a:schemeClr val="bg1"/>
                </a:solidFill>
              </a:rPr>
              <a:t>Presentation</a:t>
            </a:r>
          </a:p>
        </p:txBody>
      </p:sp>
      <p:graphicFrame>
        <p:nvGraphicFramePr>
          <p:cNvPr id="5" name="Content Placeholder 2">
            <a:extLst>
              <a:ext uri="{FF2B5EF4-FFF2-40B4-BE49-F238E27FC236}">
                <a16:creationId xmlns:a16="http://schemas.microsoft.com/office/drawing/2014/main" id="{27EF6890-45C0-2B90-AE62-141D2243A86A}"/>
              </a:ext>
            </a:extLst>
          </p:cNvPr>
          <p:cNvGraphicFramePr>
            <a:graphicFrameLocks noGrp="1"/>
          </p:cNvGraphicFramePr>
          <p:nvPr>
            <p:ph idx="1"/>
            <p:extLst>
              <p:ext uri="{D42A27DB-BD31-4B8C-83A1-F6EECF244321}">
                <p14:modId xmlns:p14="http://schemas.microsoft.com/office/powerpoint/2010/main" val="995344544"/>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a:extLst>
              <a:ext uri="{FF2B5EF4-FFF2-40B4-BE49-F238E27FC236}">
                <a16:creationId xmlns:a16="http://schemas.microsoft.com/office/drawing/2014/main" id="{251789EA-14A9-F43B-02AE-C300693A8C69}"/>
              </a:ext>
            </a:extLst>
          </p:cNvPr>
          <p:cNvPicPr>
            <a:picLocks noChangeAspect="1"/>
          </p:cNvPicPr>
          <p:nvPr/>
        </p:nvPicPr>
        <p:blipFill>
          <a:blip r:embed="rId7"/>
          <a:stretch>
            <a:fillRect/>
          </a:stretch>
        </p:blipFill>
        <p:spPr>
          <a:xfrm>
            <a:off x="120825" y="98794"/>
            <a:ext cx="2657494" cy="790581"/>
          </a:xfrm>
          <a:prstGeom prst="rect">
            <a:avLst/>
          </a:prstGeom>
        </p:spPr>
      </p:pic>
    </p:spTree>
    <p:extLst>
      <p:ext uri="{BB962C8B-B14F-4D97-AF65-F5344CB8AC3E}">
        <p14:creationId xmlns:p14="http://schemas.microsoft.com/office/powerpoint/2010/main" val="1444263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C602F-61C7-E475-5EB0-7AE010D20E83}"/>
              </a:ext>
            </a:extLst>
          </p:cNvPr>
          <p:cNvSpPr>
            <a:spLocks noGrp="1"/>
          </p:cNvSpPr>
          <p:nvPr>
            <p:ph type="title"/>
          </p:nvPr>
        </p:nvSpPr>
        <p:spPr>
          <a:xfrm>
            <a:off x="349013" y="2372849"/>
            <a:ext cx="3290887" cy="2452687"/>
          </a:xfrm>
        </p:spPr>
        <p:txBody>
          <a:bodyPr anchor="ctr">
            <a:normAutofit/>
          </a:bodyPr>
          <a:lstStyle/>
          <a:p>
            <a:r>
              <a:rPr lang="en-GB" sz="3600" u="sng"/>
              <a:t>Presentation</a:t>
            </a:r>
          </a:p>
        </p:txBody>
      </p:sp>
      <p:pic>
        <p:nvPicPr>
          <p:cNvPr id="4" name="Picture 3">
            <a:extLst>
              <a:ext uri="{FF2B5EF4-FFF2-40B4-BE49-F238E27FC236}">
                <a16:creationId xmlns:a16="http://schemas.microsoft.com/office/drawing/2014/main" id="{979A2825-1814-2939-A834-5B2089647B95}"/>
              </a:ext>
            </a:extLst>
          </p:cNvPr>
          <p:cNvPicPr>
            <a:picLocks noChangeAspect="1"/>
          </p:cNvPicPr>
          <p:nvPr/>
        </p:nvPicPr>
        <p:blipFill>
          <a:blip r:embed="rId2"/>
          <a:srcRect l="2250" r="1" b="1"/>
          <a:stretch>
            <a:fillRect/>
          </a:stretch>
        </p:blipFill>
        <p:spPr>
          <a:xfrm>
            <a:off x="20" y="10"/>
            <a:ext cx="6551980" cy="1994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83DA584C-E399-3B0B-EE51-3404787ED3B4}"/>
              </a:ext>
            </a:extLst>
          </p:cNvPr>
          <p:cNvSpPr>
            <a:spLocks noGrp="1"/>
          </p:cNvSpPr>
          <p:nvPr>
            <p:ph idx="1"/>
          </p:nvPr>
        </p:nvSpPr>
        <p:spPr>
          <a:xfrm>
            <a:off x="3046225" y="1905760"/>
            <a:ext cx="9005170" cy="4767777"/>
          </a:xfrm>
        </p:spPr>
        <p:txBody>
          <a:bodyPr vert="horz" lIns="91440" tIns="45720" rIns="91440" bIns="45720" rtlCol="0" anchor="ctr">
            <a:noAutofit/>
          </a:bodyPr>
          <a:lstStyle/>
          <a:p>
            <a:pPr marL="0" indent="0">
              <a:buNone/>
            </a:pPr>
            <a:r>
              <a:rPr lang="en-GB" sz="2000" dirty="0"/>
              <a:t>At Meanwood C of E Primary, we want our children to take great pride in all their written work.  </a:t>
            </a:r>
            <a:br>
              <a:rPr lang="en-GB" sz="2000" dirty="0"/>
            </a:br>
            <a:br>
              <a:rPr lang="en-GB" sz="2000" dirty="0"/>
            </a:br>
            <a:r>
              <a:rPr lang="en-GB" sz="2000" dirty="0"/>
              <a:t>Our aim is that pupils will be supported to develop a handwriting style which is clear, joined and fluid. Inevitably some will be neater than others, but each child can acquire a consistent and fluent style. Although there are many opportunities to practise handwriting across the curriculum, we also provide regular lessons for teaching and revising these skills. The frequency and length of these lessons will vary according to the age and competence of the children.</a:t>
            </a:r>
            <a:endParaRPr lang="en-US" sz="2000"/>
          </a:p>
          <a:p>
            <a:pPr marL="0" indent="0">
              <a:buNone/>
            </a:pPr>
            <a:r>
              <a:rPr lang="en-GB" sz="2000" dirty="0"/>
              <a:t>Letter formation is taught in Reception using FFT using writing cues.</a:t>
            </a:r>
            <a:br>
              <a:rPr lang="en-GB" sz="2000" dirty="0"/>
            </a:br>
            <a:br>
              <a:rPr lang="en-GB" sz="2000" dirty="0"/>
            </a:br>
            <a:r>
              <a:rPr lang="en-GB" sz="2000" dirty="0"/>
              <a:t>Formal handwriting skills will be taught regularly and systematically through the use of the PENPALS Handwriting scheme (Cambridge University Press). </a:t>
            </a:r>
            <a:br>
              <a:rPr lang="en-GB" sz="2000" dirty="0"/>
            </a:br>
            <a:br>
              <a:rPr lang="en-GB" sz="2000" dirty="0"/>
            </a:br>
            <a:r>
              <a:rPr lang="en-GB" sz="2000" dirty="0"/>
              <a:t>We also have presentation pledges for all written work and mathematics work.</a:t>
            </a:r>
          </a:p>
        </p:txBody>
      </p:sp>
    </p:spTree>
    <p:extLst>
      <p:ext uri="{BB962C8B-B14F-4D97-AF65-F5344CB8AC3E}">
        <p14:creationId xmlns:p14="http://schemas.microsoft.com/office/powerpoint/2010/main" val="3626999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31223-BD59-93AE-77FB-A17FC255E4E2}"/>
              </a:ext>
            </a:extLst>
          </p:cNvPr>
          <p:cNvSpPr>
            <a:spLocks noGrp="1"/>
          </p:cNvSpPr>
          <p:nvPr>
            <p:ph type="title"/>
          </p:nvPr>
        </p:nvSpPr>
        <p:spPr/>
        <p:txBody>
          <a:bodyPr/>
          <a:lstStyle/>
          <a:p>
            <a:r>
              <a:rPr lang="en-GB" u="sng"/>
              <a:t>Correct letter formation</a:t>
            </a:r>
            <a:endParaRPr lang="en-GB" u="sng" dirty="0"/>
          </a:p>
        </p:txBody>
      </p:sp>
      <p:pic>
        <p:nvPicPr>
          <p:cNvPr id="5" name="Content Placeholder 4">
            <a:extLst>
              <a:ext uri="{FF2B5EF4-FFF2-40B4-BE49-F238E27FC236}">
                <a16:creationId xmlns:a16="http://schemas.microsoft.com/office/drawing/2014/main" id="{FB7E4D5B-B839-FD0E-2B18-6F15B59B546D}"/>
              </a:ext>
            </a:extLst>
          </p:cNvPr>
          <p:cNvPicPr>
            <a:picLocks noGrp="1" noChangeAspect="1"/>
          </p:cNvPicPr>
          <p:nvPr>
            <p:ph idx="1"/>
          </p:nvPr>
        </p:nvPicPr>
        <p:blipFill>
          <a:blip r:embed="rId2"/>
          <a:stretch>
            <a:fillRect/>
          </a:stretch>
        </p:blipFill>
        <p:spPr>
          <a:xfrm>
            <a:off x="1290401" y="1541272"/>
            <a:ext cx="9203933" cy="2436976"/>
          </a:xfrm>
          <a:prstGeom prst="rect">
            <a:avLst/>
          </a:prstGeom>
        </p:spPr>
      </p:pic>
      <p:pic>
        <p:nvPicPr>
          <p:cNvPr id="7" name="Picture 6">
            <a:extLst>
              <a:ext uri="{FF2B5EF4-FFF2-40B4-BE49-F238E27FC236}">
                <a16:creationId xmlns:a16="http://schemas.microsoft.com/office/drawing/2014/main" id="{240DA704-FE5C-D817-FCCC-ED7A3C5F8C57}"/>
              </a:ext>
            </a:extLst>
          </p:cNvPr>
          <p:cNvPicPr>
            <a:picLocks noChangeAspect="1"/>
          </p:cNvPicPr>
          <p:nvPr/>
        </p:nvPicPr>
        <p:blipFill>
          <a:blip r:embed="rId3"/>
          <a:stretch>
            <a:fillRect/>
          </a:stretch>
        </p:blipFill>
        <p:spPr>
          <a:xfrm>
            <a:off x="838200" y="4411400"/>
            <a:ext cx="10287133" cy="1973451"/>
          </a:xfrm>
          <a:prstGeom prst="rect">
            <a:avLst/>
          </a:prstGeom>
        </p:spPr>
      </p:pic>
      <p:pic>
        <p:nvPicPr>
          <p:cNvPr id="8" name="Picture 7">
            <a:extLst>
              <a:ext uri="{FF2B5EF4-FFF2-40B4-BE49-F238E27FC236}">
                <a16:creationId xmlns:a16="http://schemas.microsoft.com/office/drawing/2014/main" id="{2F5480F5-93FD-E782-8D21-6AB32D7798B5}"/>
              </a:ext>
            </a:extLst>
          </p:cNvPr>
          <p:cNvPicPr>
            <a:picLocks noChangeAspect="1"/>
          </p:cNvPicPr>
          <p:nvPr/>
        </p:nvPicPr>
        <p:blipFill>
          <a:blip r:embed="rId4"/>
          <a:stretch>
            <a:fillRect/>
          </a:stretch>
        </p:blipFill>
        <p:spPr>
          <a:xfrm>
            <a:off x="9450895" y="138825"/>
            <a:ext cx="2657494" cy="790581"/>
          </a:xfrm>
          <a:prstGeom prst="rect">
            <a:avLst/>
          </a:prstGeom>
        </p:spPr>
      </p:pic>
    </p:spTree>
    <p:extLst>
      <p:ext uri="{BB962C8B-B14F-4D97-AF65-F5344CB8AC3E}">
        <p14:creationId xmlns:p14="http://schemas.microsoft.com/office/powerpoint/2010/main" val="2050905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B976-7516-9ECB-912D-B126198F14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4FF043-E8F9-7680-D75C-56934943BF59}"/>
              </a:ext>
            </a:extLst>
          </p:cNvPr>
          <p:cNvSpPr>
            <a:spLocks noGrp="1"/>
          </p:cNvSpPr>
          <p:nvPr>
            <p:ph type="title"/>
          </p:nvPr>
        </p:nvSpPr>
        <p:spPr/>
        <p:txBody>
          <a:bodyPr/>
          <a:lstStyle/>
          <a:p>
            <a:r>
              <a:rPr lang="en-GB" u="sng"/>
              <a:t>Correct pencil grip</a:t>
            </a:r>
            <a:endParaRPr lang="en-GB" u="sng" dirty="0"/>
          </a:p>
        </p:txBody>
      </p:sp>
      <p:pic>
        <p:nvPicPr>
          <p:cNvPr id="8" name="Picture 7">
            <a:extLst>
              <a:ext uri="{FF2B5EF4-FFF2-40B4-BE49-F238E27FC236}">
                <a16:creationId xmlns:a16="http://schemas.microsoft.com/office/drawing/2014/main" id="{E5E57BFB-2BE9-049B-C8B7-CC4272A74E02}"/>
              </a:ext>
            </a:extLst>
          </p:cNvPr>
          <p:cNvPicPr>
            <a:picLocks noChangeAspect="1"/>
          </p:cNvPicPr>
          <p:nvPr/>
        </p:nvPicPr>
        <p:blipFill>
          <a:blip r:embed="rId2"/>
          <a:stretch>
            <a:fillRect/>
          </a:stretch>
        </p:blipFill>
        <p:spPr>
          <a:xfrm>
            <a:off x="9450895" y="138825"/>
            <a:ext cx="2657494" cy="790581"/>
          </a:xfrm>
          <a:prstGeom prst="rect">
            <a:avLst/>
          </a:prstGeom>
        </p:spPr>
      </p:pic>
      <p:pic>
        <p:nvPicPr>
          <p:cNvPr id="3" name="Content Placeholder 2" descr="A hand holding a pencil&#10;&#10;AI-generated content may be incorrect.">
            <a:extLst>
              <a:ext uri="{FF2B5EF4-FFF2-40B4-BE49-F238E27FC236}">
                <a16:creationId xmlns:a16="http://schemas.microsoft.com/office/drawing/2014/main" id="{74410972-9B37-5E23-98EC-23722FDB1671}"/>
              </a:ext>
            </a:extLst>
          </p:cNvPr>
          <p:cNvPicPr>
            <a:picLocks noGrp="1" noChangeAspect="1"/>
          </p:cNvPicPr>
          <p:nvPr>
            <p:ph idx="1"/>
          </p:nvPr>
        </p:nvPicPr>
        <p:blipFill>
          <a:blip r:embed="rId3"/>
          <a:stretch>
            <a:fillRect/>
          </a:stretch>
        </p:blipFill>
        <p:spPr>
          <a:xfrm>
            <a:off x="414378" y="1486958"/>
            <a:ext cx="8030456" cy="5136428"/>
          </a:xfrm>
          <a:prstGeom prst="rect">
            <a:avLst/>
          </a:prstGeom>
        </p:spPr>
      </p:pic>
      <p:pic>
        <p:nvPicPr>
          <p:cNvPr id="5" name="Picture 4" descr="A black and white image of hands holding a piece of paper&#10;&#10;AI-generated content may be incorrect.">
            <a:extLst>
              <a:ext uri="{FF2B5EF4-FFF2-40B4-BE49-F238E27FC236}">
                <a16:creationId xmlns:a16="http://schemas.microsoft.com/office/drawing/2014/main" id="{DC0C25EB-01FB-7CE8-34F4-DFA0591060E1}"/>
              </a:ext>
            </a:extLst>
          </p:cNvPr>
          <p:cNvPicPr>
            <a:picLocks noChangeAspect="1"/>
          </p:cNvPicPr>
          <p:nvPr/>
        </p:nvPicPr>
        <p:blipFill>
          <a:blip r:embed="rId4"/>
          <a:stretch>
            <a:fillRect/>
          </a:stretch>
        </p:blipFill>
        <p:spPr>
          <a:xfrm>
            <a:off x="8445018" y="1484169"/>
            <a:ext cx="3668570" cy="4797907"/>
          </a:xfrm>
          <a:prstGeom prst="rect">
            <a:avLst/>
          </a:prstGeom>
        </p:spPr>
      </p:pic>
    </p:spTree>
    <p:extLst>
      <p:ext uri="{BB962C8B-B14F-4D97-AF65-F5344CB8AC3E}">
        <p14:creationId xmlns:p14="http://schemas.microsoft.com/office/powerpoint/2010/main" val="3981671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11331-79C1-F261-EFB1-517A16373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2E1D4-9354-3579-4760-D90B0BC4F9D0}"/>
              </a:ext>
            </a:extLst>
          </p:cNvPr>
          <p:cNvSpPr>
            <a:spLocks noGrp="1"/>
          </p:cNvSpPr>
          <p:nvPr>
            <p:ph type="title"/>
          </p:nvPr>
        </p:nvSpPr>
        <p:spPr/>
        <p:txBody>
          <a:bodyPr>
            <a:normAutofit/>
          </a:bodyPr>
          <a:lstStyle/>
          <a:p>
            <a:r>
              <a:rPr lang="en-GB" sz="4000" u="sng" dirty="0"/>
              <a:t>FFT </a:t>
            </a:r>
            <a:r>
              <a:rPr lang="en-GB" sz="4000" u="sng" dirty="0" err="1"/>
              <a:t>SfA</a:t>
            </a:r>
            <a:r>
              <a:rPr lang="en-GB" sz="4000" u="sng" dirty="0"/>
              <a:t>: Alliterative phrases and letter writing cues</a:t>
            </a:r>
          </a:p>
        </p:txBody>
      </p:sp>
      <p:pic>
        <p:nvPicPr>
          <p:cNvPr id="12" name="Content Placeholder 11">
            <a:extLst>
              <a:ext uri="{FF2B5EF4-FFF2-40B4-BE49-F238E27FC236}">
                <a16:creationId xmlns:a16="http://schemas.microsoft.com/office/drawing/2014/main" id="{8302B40C-0754-941E-9572-154E42050712}"/>
              </a:ext>
            </a:extLst>
          </p:cNvPr>
          <p:cNvPicPr>
            <a:picLocks noGrp="1" noChangeAspect="1"/>
          </p:cNvPicPr>
          <p:nvPr>
            <p:ph idx="1"/>
          </p:nvPr>
        </p:nvPicPr>
        <p:blipFill>
          <a:blip r:embed="rId2"/>
          <a:stretch>
            <a:fillRect/>
          </a:stretch>
        </p:blipFill>
        <p:spPr>
          <a:xfrm>
            <a:off x="432710" y="1349744"/>
            <a:ext cx="5221798" cy="5327503"/>
          </a:xfrm>
          <a:prstGeom prst="rect">
            <a:avLst/>
          </a:prstGeom>
        </p:spPr>
      </p:pic>
      <p:pic>
        <p:nvPicPr>
          <p:cNvPr id="14" name="Picture 13">
            <a:extLst>
              <a:ext uri="{FF2B5EF4-FFF2-40B4-BE49-F238E27FC236}">
                <a16:creationId xmlns:a16="http://schemas.microsoft.com/office/drawing/2014/main" id="{3B7E77FC-14D4-972C-F836-CFD6909366F7}"/>
              </a:ext>
            </a:extLst>
          </p:cNvPr>
          <p:cNvPicPr>
            <a:picLocks noChangeAspect="1"/>
          </p:cNvPicPr>
          <p:nvPr/>
        </p:nvPicPr>
        <p:blipFill>
          <a:blip r:embed="rId3"/>
          <a:stretch>
            <a:fillRect/>
          </a:stretch>
        </p:blipFill>
        <p:spPr>
          <a:xfrm>
            <a:off x="7217890" y="1532758"/>
            <a:ext cx="4250846" cy="2490324"/>
          </a:xfrm>
          <a:prstGeom prst="rect">
            <a:avLst/>
          </a:prstGeom>
        </p:spPr>
      </p:pic>
      <p:pic>
        <p:nvPicPr>
          <p:cNvPr id="15" name="Picture 14">
            <a:extLst>
              <a:ext uri="{FF2B5EF4-FFF2-40B4-BE49-F238E27FC236}">
                <a16:creationId xmlns:a16="http://schemas.microsoft.com/office/drawing/2014/main" id="{3764B8A2-EB7E-0C91-13E2-F9725EF19ACB}"/>
              </a:ext>
            </a:extLst>
          </p:cNvPr>
          <p:cNvPicPr>
            <a:picLocks noChangeAspect="1"/>
          </p:cNvPicPr>
          <p:nvPr/>
        </p:nvPicPr>
        <p:blipFill>
          <a:blip r:embed="rId4"/>
          <a:stretch>
            <a:fillRect/>
          </a:stretch>
        </p:blipFill>
        <p:spPr>
          <a:xfrm>
            <a:off x="9986833" y="93479"/>
            <a:ext cx="2095297" cy="623332"/>
          </a:xfrm>
          <a:prstGeom prst="rect">
            <a:avLst/>
          </a:prstGeom>
        </p:spPr>
      </p:pic>
      <p:pic>
        <p:nvPicPr>
          <p:cNvPr id="4" name="Picture 3" descr="A cartoon of a flower&#10;&#10;AI-generated content may be incorrect.">
            <a:extLst>
              <a:ext uri="{FF2B5EF4-FFF2-40B4-BE49-F238E27FC236}">
                <a16:creationId xmlns:a16="http://schemas.microsoft.com/office/drawing/2014/main" id="{D61904C1-BB8F-682B-065F-FFABBEB79B96}"/>
              </a:ext>
            </a:extLst>
          </p:cNvPr>
          <p:cNvPicPr>
            <a:picLocks noChangeAspect="1"/>
          </p:cNvPicPr>
          <p:nvPr/>
        </p:nvPicPr>
        <p:blipFill>
          <a:blip r:embed="rId5"/>
          <a:stretch>
            <a:fillRect/>
          </a:stretch>
        </p:blipFill>
        <p:spPr>
          <a:xfrm>
            <a:off x="6742545" y="3879012"/>
            <a:ext cx="4987637" cy="2802220"/>
          </a:xfrm>
          <a:prstGeom prst="rect">
            <a:avLst/>
          </a:prstGeom>
        </p:spPr>
      </p:pic>
    </p:spTree>
    <p:extLst>
      <p:ext uri="{BB962C8B-B14F-4D97-AF65-F5344CB8AC3E}">
        <p14:creationId xmlns:p14="http://schemas.microsoft.com/office/powerpoint/2010/main" val="3494540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324B2EF2-DFBC-EF03-010B-668C367E1D72}"/>
              </a:ext>
            </a:extLst>
          </p:cNvPr>
          <p:cNvSpPr>
            <a:spLocks noGrp="1"/>
          </p:cNvSpPr>
          <p:nvPr>
            <p:ph type="title"/>
          </p:nvPr>
        </p:nvSpPr>
        <p:spPr>
          <a:xfrm>
            <a:off x="838200" y="365125"/>
            <a:ext cx="5393361" cy="1325563"/>
          </a:xfrm>
        </p:spPr>
        <p:txBody>
          <a:bodyPr>
            <a:normAutofit/>
          </a:bodyPr>
          <a:lstStyle/>
          <a:p>
            <a:r>
              <a:rPr lang="en-GB" u="sng"/>
              <a:t>Handwriting</a:t>
            </a:r>
          </a:p>
        </p:txBody>
      </p:sp>
      <p:sp>
        <p:nvSpPr>
          <p:cNvPr id="25" name="Freeform: Shape 24">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38C8E5A-4923-99C2-6565-7EA53C38A80D}"/>
              </a:ext>
            </a:extLst>
          </p:cNvPr>
          <p:cNvSpPr>
            <a:spLocks noGrp="1"/>
          </p:cNvSpPr>
          <p:nvPr>
            <p:ph idx="1"/>
          </p:nvPr>
        </p:nvSpPr>
        <p:spPr>
          <a:xfrm>
            <a:off x="117441" y="1226098"/>
            <a:ext cx="6644435" cy="4978530"/>
          </a:xfrm>
        </p:spPr>
        <p:txBody>
          <a:bodyPr vert="horz" lIns="91440" tIns="45720" rIns="91440" bIns="45720" rtlCol="0" anchor="t">
            <a:normAutofit/>
          </a:bodyPr>
          <a:lstStyle/>
          <a:p>
            <a:r>
              <a:rPr lang="en-GB" sz="1800" dirty="0" err="1"/>
              <a:t>Penpals</a:t>
            </a:r>
            <a:r>
              <a:rPr lang="en-GB" sz="1800" dirty="0"/>
              <a:t> for Handwriting is a complete handwriting scheme for 3–11 year olds, offering clear progression through five developmental stages. It teaches children a fast and fluent handwriting style to help them achieve their potential in writing.</a:t>
            </a:r>
          </a:p>
          <a:p>
            <a:r>
              <a:rPr lang="en-GB" sz="1800" dirty="0" err="1"/>
              <a:t>Penpals</a:t>
            </a:r>
            <a:r>
              <a:rPr lang="en-GB" sz="1800" dirty="0"/>
              <a:t> uses a combination of interactive digital resources for whole-class teaching and practice books and write-in workbooks for small group and individual work.</a:t>
            </a:r>
          </a:p>
          <a:p>
            <a:endParaRPr lang="en-GB" sz="1800" dirty="0"/>
          </a:p>
          <a:p>
            <a:r>
              <a:rPr lang="en-GB" sz="1800"/>
              <a:t>Practise books and workbook provide essential practise and </a:t>
            </a:r>
            <a:r>
              <a:rPr lang="en-GB" sz="1800" dirty="0"/>
              <a:t>reinforcement.</a:t>
            </a:r>
          </a:p>
          <a:p>
            <a:r>
              <a:rPr lang="en-GB" sz="1800" dirty="0"/>
              <a:t>Sky-writing and lesson warm-ups develop the fine and gross motor skills that are crucial for handwriting.</a:t>
            </a:r>
          </a:p>
          <a:p>
            <a:r>
              <a:rPr lang="en-GB" sz="1800" dirty="0"/>
              <a:t>In Years 5 and 6 basic handwriting issues are revised and speed and fluency improved.</a:t>
            </a:r>
          </a:p>
          <a:p>
            <a:endParaRPr lang="en-GB" sz="1300" dirty="0"/>
          </a:p>
        </p:txBody>
      </p:sp>
      <p:sp>
        <p:nvSpPr>
          <p:cNvPr id="27" name="Oval 26">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Pencil">
            <a:extLst>
              <a:ext uri="{FF2B5EF4-FFF2-40B4-BE49-F238E27FC236}">
                <a16:creationId xmlns:a16="http://schemas.microsoft.com/office/drawing/2014/main" id="{047E31A6-53A6-801B-F206-456163A7742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9" name="Freeform: Shape 28">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31" name="Straight Connector 30">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pic>
        <p:nvPicPr>
          <p:cNvPr id="4" name="Picture 3">
            <a:extLst>
              <a:ext uri="{FF2B5EF4-FFF2-40B4-BE49-F238E27FC236}">
                <a16:creationId xmlns:a16="http://schemas.microsoft.com/office/drawing/2014/main" id="{B1085CA2-2BAE-9733-3121-4580960F5226}"/>
              </a:ext>
            </a:extLst>
          </p:cNvPr>
          <p:cNvPicPr>
            <a:picLocks noChangeAspect="1"/>
          </p:cNvPicPr>
          <p:nvPr/>
        </p:nvPicPr>
        <p:blipFill>
          <a:blip r:embed="rId3"/>
          <a:stretch>
            <a:fillRect/>
          </a:stretch>
        </p:blipFill>
        <p:spPr>
          <a:xfrm>
            <a:off x="120825" y="98795"/>
            <a:ext cx="1872780" cy="557136"/>
          </a:xfrm>
          <a:prstGeom prst="rect">
            <a:avLst/>
          </a:prstGeom>
        </p:spPr>
      </p:pic>
    </p:spTree>
    <p:extLst>
      <p:ext uri="{BB962C8B-B14F-4D97-AF65-F5344CB8AC3E}">
        <p14:creationId xmlns:p14="http://schemas.microsoft.com/office/powerpoint/2010/main" val="3102309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90605-A2D6-939D-677E-728D37B33036}"/>
              </a:ext>
            </a:extLst>
          </p:cNvPr>
          <p:cNvSpPr>
            <a:spLocks noGrp="1"/>
          </p:cNvSpPr>
          <p:nvPr>
            <p:ph type="title"/>
          </p:nvPr>
        </p:nvSpPr>
        <p:spPr>
          <a:xfrm>
            <a:off x="168572" y="903027"/>
            <a:ext cx="3455821" cy="1616203"/>
          </a:xfrm>
        </p:spPr>
        <p:txBody>
          <a:bodyPr anchor="b">
            <a:normAutofit/>
          </a:bodyPr>
          <a:lstStyle/>
          <a:p>
            <a:r>
              <a:rPr lang="en-GB" sz="3200" dirty="0"/>
              <a:t>Letter families </a:t>
            </a:r>
          </a:p>
        </p:txBody>
      </p:sp>
      <p:sp>
        <p:nvSpPr>
          <p:cNvPr id="8" name="Content Placeholder 7">
            <a:extLst>
              <a:ext uri="{FF2B5EF4-FFF2-40B4-BE49-F238E27FC236}">
                <a16:creationId xmlns:a16="http://schemas.microsoft.com/office/drawing/2014/main" id="{6F2BE432-1F4C-40C1-E62F-607189898F13}"/>
              </a:ext>
            </a:extLst>
          </p:cNvPr>
          <p:cNvSpPr>
            <a:spLocks noGrp="1"/>
          </p:cNvSpPr>
          <p:nvPr>
            <p:ph idx="1"/>
          </p:nvPr>
        </p:nvSpPr>
        <p:spPr>
          <a:xfrm>
            <a:off x="876693" y="2533476"/>
            <a:ext cx="3455821" cy="3447832"/>
          </a:xfrm>
        </p:spPr>
        <p:txBody>
          <a:bodyPr anchor="t">
            <a:normAutofit/>
          </a:bodyPr>
          <a:lstStyle/>
          <a:p>
            <a:r>
              <a:rPr lang="en-US" sz="2000"/>
              <a:t>Reception </a:t>
            </a:r>
          </a:p>
        </p:txBody>
      </p:sp>
      <p:pic>
        <p:nvPicPr>
          <p:cNvPr id="6" name="Picture 5" descr="A screenshot of a computer&#10;&#10;AI-generated content may be incorrect.">
            <a:extLst>
              <a:ext uri="{FF2B5EF4-FFF2-40B4-BE49-F238E27FC236}">
                <a16:creationId xmlns:a16="http://schemas.microsoft.com/office/drawing/2014/main" id="{FDAFE3DF-14D7-48CE-AADC-D9B0769B60AD}"/>
              </a:ext>
            </a:extLst>
          </p:cNvPr>
          <p:cNvPicPr>
            <a:picLocks noChangeAspect="1"/>
          </p:cNvPicPr>
          <p:nvPr/>
        </p:nvPicPr>
        <p:blipFill>
          <a:blip r:embed="rId2"/>
          <a:stretch>
            <a:fillRect/>
          </a:stretch>
        </p:blipFill>
        <p:spPr>
          <a:xfrm>
            <a:off x="2648630" y="744799"/>
            <a:ext cx="9778521" cy="4759276"/>
          </a:xfrm>
          <a:prstGeom prst="rect">
            <a:avLst/>
          </a:prstGeom>
        </p:spPr>
      </p:pic>
      <p:grpSp>
        <p:nvGrpSpPr>
          <p:cNvPr id="25" name="Group 24">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26" name="Rectangle 25">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descr="A close-up of a logo&#10;&#10;AI-generated content may be incorrect.">
            <a:extLst>
              <a:ext uri="{FF2B5EF4-FFF2-40B4-BE49-F238E27FC236}">
                <a16:creationId xmlns:a16="http://schemas.microsoft.com/office/drawing/2014/main" id="{7CBB0BAA-A037-9CC1-D07E-C049BDCDF3ED}"/>
              </a:ext>
            </a:extLst>
          </p:cNvPr>
          <p:cNvPicPr>
            <a:picLocks noChangeAspect="1"/>
          </p:cNvPicPr>
          <p:nvPr/>
        </p:nvPicPr>
        <p:blipFill>
          <a:blip r:embed="rId3"/>
          <a:stretch>
            <a:fillRect/>
          </a:stretch>
        </p:blipFill>
        <p:spPr>
          <a:xfrm>
            <a:off x="168825" y="188795"/>
            <a:ext cx="1872780" cy="557136"/>
          </a:xfrm>
          <a:prstGeom prst="rect">
            <a:avLst/>
          </a:prstGeom>
        </p:spPr>
      </p:pic>
    </p:spTree>
    <p:extLst>
      <p:ext uri="{BB962C8B-B14F-4D97-AF65-F5344CB8AC3E}">
        <p14:creationId xmlns:p14="http://schemas.microsoft.com/office/powerpoint/2010/main" val="3210283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5B0F59-B862-33CC-402C-1D0B9F64066F}"/>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49F7E89-2586-DA67-BAD5-48D904744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FBC60-B9DC-6669-87A4-DB2AE3D86D75}"/>
              </a:ext>
            </a:extLst>
          </p:cNvPr>
          <p:cNvSpPr>
            <a:spLocks noGrp="1"/>
          </p:cNvSpPr>
          <p:nvPr>
            <p:ph type="title"/>
          </p:nvPr>
        </p:nvSpPr>
        <p:spPr>
          <a:xfrm>
            <a:off x="630936" y="639520"/>
            <a:ext cx="3429000" cy="1719072"/>
          </a:xfrm>
        </p:spPr>
        <p:txBody>
          <a:bodyPr anchor="b">
            <a:normAutofit/>
          </a:bodyPr>
          <a:lstStyle/>
          <a:p>
            <a:r>
              <a:rPr lang="en-GB" sz="5400" dirty="0"/>
              <a:t>First joins</a:t>
            </a:r>
          </a:p>
        </p:txBody>
      </p:sp>
      <p:sp>
        <p:nvSpPr>
          <p:cNvPr id="20" name="sketch line">
            <a:extLst>
              <a:ext uri="{FF2B5EF4-FFF2-40B4-BE49-F238E27FC236}">
                <a16:creationId xmlns:a16="http://schemas.microsoft.com/office/drawing/2014/main" id="{EE66B299-AA20-B825-924B-0E65931A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5C1411AD-C565-9772-6A62-3D5723FC9C8F}"/>
              </a:ext>
            </a:extLst>
          </p:cNvPr>
          <p:cNvSpPr>
            <a:spLocks noGrp="1"/>
          </p:cNvSpPr>
          <p:nvPr>
            <p:ph idx="1"/>
          </p:nvPr>
        </p:nvSpPr>
        <p:spPr>
          <a:xfrm>
            <a:off x="630936" y="2807208"/>
            <a:ext cx="3429000" cy="3410712"/>
          </a:xfrm>
        </p:spPr>
        <p:txBody>
          <a:bodyPr anchor="t">
            <a:normAutofit/>
          </a:bodyPr>
          <a:lstStyle/>
          <a:p>
            <a:pPr marL="0" indent="0">
              <a:buNone/>
            </a:pPr>
            <a:r>
              <a:rPr lang="en-US" sz="2200" dirty="0"/>
              <a:t>Year 1</a:t>
            </a:r>
            <a:endParaRPr lang="en-US" dirty="0"/>
          </a:p>
        </p:txBody>
      </p:sp>
      <p:pic>
        <p:nvPicPr>
          <p:cNvPr id="3" name="Picture 2" descr="A screenshot of a computer&#10;&#10;AI-generated content may be incorrect.">
            <a:extLst>
              <a:ext uri="{FF2B5EF4-FFF2-40B4-BE49-F238E27FC236}">
                <a16:creationId xmlns:a16="http://schemas.microsoft.com/office/drawing/2014/main" id="{BE2765A0-56F8-8BEC-C363-B3F7ACF1D5E5}"/>
              </a:ext>
            </a:extLst>
          </p:cNvPr>
          <p:cNvPicPr>
            <a:picLocks noChangeAspect="1"/>
          </p:cNvPicPr>
          <p:nvPr/>
        </p:nvPicPr>
        <p:blipFill>
          <a:blip r:embed="rId2"/>
          <a:stretch>
            <a:fillRect/>
          </a:stretch>
        </p:blipFill>
        <p:spPr>
          <a:xfrm>
            <a:off x="1458191" y="2815650"/>
            <a:ext cx="10738043" cy="3227914"/>
          </a:xfrm>
          <a:prstGeom prst="rect">
            <a:avLst/>
          </a:prstGeom>
        </p:spPr>
      </p:pic>
      <p:pic>
        <p:nvPicPr>
          <p:cNvPr id="6" name="Picture 5" descr="A close-up of a logo&#10;&#10;AI-generated content may be incorrect.">
            <a:extLst>
              <a:ext uri="{FF2B5EF4-FFF2-40B4-BE49-F238E27FC236}">
                <a16:creationId xmlns:a16="http://schemas.microsoft.com/office/drawing/2014/main" id="{32046AF9-0BAB-EF00-26A3-E4DFBB46F47F}"/>
              </a:ext>
            </a:extLst>
          </p:cNvPr>
          <p:cNvPicPr>
            <a:picLocks noChangeAspect="1"/>
          </p:cNvPicPr>
          <p:nvPr/>
        </p:nvPicPr>
        <p:blipFill>
          <a:blip r:embed="rId3"/>
          <a:stretch>
            <a:fillRect/>
          </a:stretch>
        </p:blipFill>
        <p:spPr>
          <a:xfrm>
            <a:off x="120825" y="98795"/>
            <a:ext cx="1872780" cy="557136"/>
          </a:xfrm>
          <a:prstGeom prst="rect">
            <a:avLst/>
          </a:prstGeom>
        </p:spPr>
      </p:pic>
    </p:spTree>
    <p:extLst>
      <p:ext uri="{BB962C8B-B14F-4D97-AF65-F5344CB8AC3E}">
        <p14:creationId xmlns:p14="http://schemas.microsoft.com/office/powerpoint/2010/main" val="367568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161</TotalTime>
  <Words>325</Words>
  <Application>Microsoft Office PowerPoint</Application>
  <PresentationFormat>Widescreen</PresentationFormat>
  <Paragraphs>18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Family Evening Workshop  Presentation Wednesday 11th March 2026</vt:lpstr>
      <vt:lpstr>Presentation</vt:lpstr>
      <vt:lpstr>Presentation</vt:lpstr>
      <vt:lpstr>Correct letter formation</vt:lpstr>
      <vt:lpstr>Correct pencil grip</vt:lpstr>
      <vt:lpstr>FFT SfA: Alliterative phrases and letter writing cues</vt:lpstr>
      <vt:lpstr>Handwriting</vt:lpstr>
      <vt:lpstr>Letter families </vt:lpstr>
      <vt:lpstr>First joins</vt:lpstr>
      <vt:lpstr>Expectation by the end of Y2, children are joining up</vt:lpstr>
      <vt:lpstr>During Years 3 and 4, your child will be introduced to the idea of joining most of the letters in a word and to trickier joins such as joining from r, s and f.  As the movement for joins becomes more familiar and fluent, the focus moves to develop a neat and even style by looking at size and proportion, parallel downwards strokes and spacing.</vt:lpstr>
      <vt:lpstr>Presentation Pledges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Ella Parker</dc:creator>
  <cp:lastModifiedBy>Ella Parker</cp:lastModifiedBy>
  <cp:revision>134</cp:revision>
  <dcterms:created xsi:type="dcterms:W3CDTF">2026-02-10T13:35:12Z</dcterms:created>
  <dcterms:modified xsi:type="dcterms:W3CDTF">2026-03-12T19:04:58Z</dcterms:modified>
</cp:coreProperties>
</file>