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9" r:id="rId6"/>
    <p:sldId id="297" r:id="rId7"/>
    <p:sldId id="279" r:id="rId8"/>
    <p:sldId id="280" r:id="rId9"/>
    <p:sldId id="298" r:id="rId10"/>
    <p:sldId id="305" r:id="rId11"/>
    <p:sldId id="301" r:id="rId12"/>
    <p:sldId id="304" r:id="rId13"/>
    <p:sldId id="303" r:id="rId14"/>
    <p:sldId id="302" r:id="rId15"/>
    <p:sldId id="299" r:id="rId16"/>
    <p:sldId id="30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9CE125-D41B-737F-7ACB-0BADC38CEBE8}" v="5" dt="2026-04-22T11:52:35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27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DAFC-CF9A-4C0D-97BA-BF1AD767376E}" type="datetimeFigureOut">
              <a:t>4/22/2026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DE929-8D7D-46DF-BF1E-A5FE51E4F7A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7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Jamie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610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480D0-DA7D-A1E4-B4FD-B246DF0B2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3BBF68-2368-52C6-3E66-22291FEAB8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BB8DCC-9EC0-776D-2099-7A33A7BAA8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BE213-F887-5697-57FE-12697E22E7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252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736D4-70BC-062E-4AC1-6E6765339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CD72BF-F346-E536-F6EF-F9678A10D9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C6A746-1848-690E-B1E5-45636694B9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5DACE7-A23B-D048-2C07-697960D90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84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CFD39-D48F-CB5F-A1A3-EE0AB5075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46DFE3-7075-7D14-BF54-170216EA06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B9D2F2-7D57-CF44-FD69-E097A244CB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B27E3-536A-948A-E1BF-85F8247C2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2792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99B2D-CB80-EBDE-4369-EAC16E756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659A66-8B82-6B2C-98AB-CBCE84F21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990AF9-4B09-94FC-9FAF-879434A19B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22D04-EF4A-92BF-C24E-9E671307F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97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Jamie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368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855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967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010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C6D85-BBD4-E2D1-2CBE-EB6DB4A84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BE19D8-4937-8E25-4C8C-C40CFC7182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585DED-A480-CE9C-73F9-58D3E02A7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16E793-7E6A-2B39-6F55-DF66BD3C97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4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BD37F-5D14-5C03-C4EB-E63B81A43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085B51-537C-4145-7D9A-2817A309CD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CF9105-3FC1-EBD5-6AB4-A2162D174B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299ED-7AAE-37E4-C7F7-D718D97FA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797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7BC31-8ED2-7C60-A2E8-7E7CBC339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F5C08F-82E4-98E9-25EB-1B8171A74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B14CF9-7F46-2F02-863B-E6878CFB4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F4894-CB15-EAC4-F201-28CF3D9C2F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413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9AC32-7F00-0F1D-5F09-D7CE32AAC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4DCEAE-C48A-EE76-D567-55705634A1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258B33-7FA1-1CED-7E1D-C77E4B2E3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Ella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CC18A-8CA4-4996-5E03-5F39328578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DDE929-8D7D-46DF-BF1E-A5FE51E4F7AD}" type="slidenum"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261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977BF-644F-06F9-4AE5-180D3A2798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D4928-CE9A-8473-86DC-FE341D7C3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B986-98C4-DA43-09EE-5D41D749C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5C9E8-5AA8-CF71-6E06-CA87B98F8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44B1C-D8FE-89D7-4CC3-0B3051D9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80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5E232-8E9E-6B4C-05C6-7CFF6EA70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F88025-616F-7BD6-1498-2E0AB5BB6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2B498-2453-F775-EA42-2C65250D5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2CC5F-2141-2905-1667-EDAB69130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7410E-42A1-445E-71DA-3B169E5B4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81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5B9ADA-EBE5-B4AF-E092-038EBCFD2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E7CA7-5377-41C4-7BCE-1DCB0F3D8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86B6E-7335-38E3-A263-8FBA8B370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A51A1-1780-0762-C979-275D41E21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C4977-F315-D110-6EEF-101D0D30F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10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4E7E5-8657-A1C4-20D8-8514AD235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4282-EF7D-BC93-E9EE-24DCC9AB0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F96DB-7E4C-0443-4143-CCB478AF8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89D92-07A2-1E0E-AAE1-5B70ABBD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A7CF9-2A66-568A-5CE2-EF79D77F8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99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446C4-EC0A-F0EB-D596-F789195A2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5FBA3-0EEA-9422-5DE3-0F77F2E2A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D7BF7-43A4-5854-4A86-532AF4C9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E260C-64E7-3C1C-3A5A-9BEA9532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D9E61-B28F-1555-CED7-650E9D2C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33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9E6D3-DB7F-6D75-DC23-AB239F75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CE34-663E-F4C7-2358-7FEDD51713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B85F6-E987-B04D-A2C1-902B136E7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5A544-D17E-FC51-9F3A-00461D7CA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2735F-DD20-3E19-9840-778FDD21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D782A-A911-F75D-FA1D-FFA0F59E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53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14FE2-D9AA-62C5-CEBA-39A1F9AC5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F3B37-7217-8E52-E01C-AAA808A4C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BA949-8411-4C02-3EA7-45BAA1DF7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74EB7E-A51A-5CD5-E3A0-701FF3BA4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FC70FD-DCF6-504E-B478-CCCDD9BF0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F37E2-265B-0D91-7DFF-AA7D499B0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F63157-AAD2-8C71-52A6-53F236D2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2B0762-D8B0-43E3-2F6E-E7C16F8D4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16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DABB5-7DDD-3693-3765-39499185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87ED60-94C6-5831-38E2-537DA8255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7BD1A7-C9D3-3AE4-3513-97DB512E9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3596F-3984-7C1C-8BA0-1F9C2038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68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DF4D69-E86C-09B0-4C44-66A99C67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0DD7A7-13D9-56B2-A58E-4758A23A4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ACC57-18F4-F132-345B-FCFCBF8A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66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4755-48BA-8D76-68EA-F6D37BF45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D328B-D6CA-DC19-3B84-DAE5BD806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BA38F-AD43-9C2C-D980-F8D253778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548A97-9425-84AD-1088-A328F6B5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EACAB-92E4-CF9A-3853-E0699A06A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425BF-9CC9-BF5E-B16A-0284E86B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49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F9FF7-32B0-70D4-EA55-EF892164E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DFBE49-E298-42A4-B472-CB31F5ADB1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975735-831C-2A03-90DE-9BB8BC7A8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61A5A-048C-961A-DABC-C2FDD472D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C2559-86D2-4CAB-D411-4C285347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4FFFB-9EE8-1236-8C80-6C60A59E6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09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21C37-ACB2-4077-FE35-FFF3E75B4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27298-DDC8-F77A-E456-17DAB21E4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0C201-B21F-2B28-6421-DEF38BD2A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5F4B9A-1A13-42A3-B01E-83B0C375646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21C89-B8DB-08F8-350B-9145FD12E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23DBF-9074-30F5-DF2C-2FD55E40A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5B2F61-6236-45BC-B30B-2C57F2714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30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A38481-48C3-84FB-C462-894179347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3076" y="1685285"/>
            <a:ext cx="3147848" cy="375143"/>
          </a:xfrm>
        </p:spPr>
        <p:txBody>
          <a:bodyPr anchor="b">
            <a:normAutofit fontScale="90000"/>
          </a:bodyPr>
          <a:lstStyle/>
          <a:p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9D3483-4B5E-289D-E881-D205D3A72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45044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u="sng" dirty="0">
                <a:solidFill>
                  <a:schemeClr val="tx2"/>
                </a:solidFill>
              </a:rPr>
              <a:t>Welcome to Meanwood C of E Primary School</a:t>
            </a:r>
            <a:endParaRPr lang="en-US" b="1" dirty="0">
              <a:solidFill>
                <a:schemeClr val="tx2"/>
              </a:solidFill>
            </a:endParaRPr>
          </a:p>
          <a:p>
            <a:endParaRPr lang="en-GB" u="sng" dirty="0">
              <a:solidFill>
                <a:schemeClr val="tx2"/>
              </a:solidFill>
            </a:endParaRPr>
          </a:p>
          <a:p>
            <a:r>
              <a:rPr lang="en-GB" u="sng" dirty="0">
                <a:solidFill>
                  <a:schemeClr val="tx2"/>
                </a:solidFill>
              </a:rPr>
              <a:t>Year 6 Residential _ Malham</a:t>
            </a:r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June 8</a:t>
            </a:r>
            <a:r>
              <a:rPr lang="en-GB" baseline="30000" dirty="0">
                <a:solidFill>
                  <a:schemeClr val="tx2"/>
                </a:solidFill>
              </a:rPr>
              <a:t>th</a:t>
            </a:r>
            <a:r>
              <a:rPr lang="en-GB" dirty="0">
                <a:solidFill>
                  <a:schemeClr val="tx2"/>
                </a:solidFill>
              </a:rPr>
              <a:t> – 12</a:t>
            </a:r>
            <a:r>
              <a:rPr lang="en-GB" baseline="30000" dirty="0">
                <a:solidFill>
                  <a:schemeClr val="tx2"/>
                </a:solidFill>
              </a:rPr>
              <a:t>th</a:t>
            </a:r>
            <a:r>
              <a:rPr lang="en-GB" dirty="0">
                <a:solidFill>
                  <a:schemeClr val="tx2"/>
                </a:solidFill>
              </a:rPr>
              <a:t> 2026</a:t>
            </a:r>
          </a:p>
          <a:p>
            <a:endParaRPr lang="en-GB" sz="500" dirty="0">
              <a:solidFill>
                <a:schemeClr val="tx2"/>
              </a:solidFill>
            </a:endParaRPr>
          </a:p>
          <a:p>
            <a:endParaRPr lang="en-GB" sz="5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76F13599-AFDB-D515-1DF6-770F3D0C2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35106" y="383731"/>
            <a:ext cx="7523837" cy="223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1" descr="Malham Cove - Malhamdale">
            <a:extLst>
              <a:ext uri="{FF2B5EF4-FFF2-40B4-BE49-F238E27FC236}">
                <a16:creationId xmlns:a16="http://schemas.microsoft.com/office/drawing/2014/main" id="{9D18F73C-E7CE-B86C-DB69-059431F1DE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3" r="14748"/>
          <a:stretch>
            <a:fillRect/>
          </a:stretch>
        </p:blipFill>
        <p:spPr bwMode="auto">
          <a:xfrm>
            <a:off x="308717" y="4322877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</p:spPr>
      </p:pic>
      <p:pic>
        <p:nvPicPr>
          <p:cNvPr id="6" name="Picture 5" descr="Malham Cove - National Trails">
            <a:extLst>
              <a:ext uri="{FF2B5EF4-FFF2-40B4-BE49-F238E27FC236}">
                <a16:creationId xmlns:a16="http://schemas.microsoft.com/office/drawing/2014/main" id="{69047A40-4BB4-357E-A837-C8A655AECB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3" r="29244" b="1"/>
          <a:stretch>
            <a:fillRect/>
          </a:stretch>
        </p:blipFill>
        <p:spPr bwMode="auto">
          <a:xfrm>
            <a:off x="9205398" y="42982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2301348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12909-3ADC-39A6-8510-9FA428FA0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7FF83FA-D916-F706-096F-48D746A18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87672B-F2D7-F661-66D4-7619CA8CE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22380E-93E7-6946-B91A-0C87F63FF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991" y="332939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Health and Safety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A7A1EE-8160-FE3B-C3A2-177EF154E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4CD588E-47ED-09F8-9717-63B29EF6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0B9AB1-61F7-4AAE-93C0-ED67EF3A7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14397F8-81A4-D11D-6578-E9A561C75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8DAAE3-62AF-A975-8367-FB10E9F59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6B07744-7781-C766-986E-8CB3C2EE60FB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DF2D01E-24ED-291F-D3CE-BFCFE0E57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802CAB3-D1AB-88D5-7961-853F1CC0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0D19172-F714-6C42-DA01-5F6BBA71E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C66BA4F-D0B3-9F9E-466B-3A5AEECAF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F410AB-1FC9-7D04-75DE-43992C96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C5AE0507-7BC1-C88D-DA3F-CE7E1B5EF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DB7FC2-AB96-6EAF-62CD-5F77A01462B6}"/>
              </a:ext>
            </a:extLst>
          </p:cNvPr>
          <p:cNvSpPr txBox="1"/>
          <p:nvPr/>
        </p:nvSpPr>
        <p:spPr>
          <a:xfrm>
            <a:off x="1266495" y="2022905"/>
            <a:ext cx="904940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All the activities are risk assessed and the company hold full liability insurance.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Although other guests may be staying, we will only encounter them in communal areas.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We are in the process of completing risk assessments for the travel and accommodation. </a:t>
            </a:r>
          </a:p>
        </p:txBody>
      </p:sp>
    </p:spTree>
    <p:extLst>
      <p:ext uri="{BB962C8B-B14F-4D97-AF65-F5344CB8AC3E}">
        <p14:creationId xmlns:p14="http://schemas.microsoft.com/office/powerpoint/2010/main" val="4041534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45E0FF-4695-AE0C-9196-97E9E65DE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3EC3707-770B-9860-D0B1-31B69806A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00D967-9A76-ECB2-4A02-89A1D6460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4DAF34-B20F-B7DC-014F-95763DB3C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991" y="332939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dirty="0">
                <a:solidFill>
                  <a:schemeClr val="tx2"/>
                </a:solidFill>
              </a:rPr>
              <a:t>Contact</a:t>
            </a:r>
            <a:endParaRPr lang="en-US" sz="3600" u="sng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EA79E2-E615-5095-A330-3DFC8A02A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26B2840-1670-C18F-E261-33AD259422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E5F506A-6DCA-6730-DB3D-0165BFD7F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22C68AC-6AF7-30F1-9D89-C94A89030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2FAE92-0B14-D5B3-678C-60D3D1EB1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56C65EF5-58A2-2FF1-3E0A-088F508B44E9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9F760DC-78C3-F69B-5478-86CB4B779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F1250C3-7FE2-79D1-A062-C85F04020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0B7B483-A7FD-845F-85BE-B90FAC012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1F4E93C-55ED-8B57-C8BE-C2EE2BF55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39A2799-B824-61FD-FEAB-1E3F1665F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8855842C-5AED-E470-1E12-CFD7347B2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001810-2B63-B39C-538C-933265F45B90}"/>
              </a:ext>
            </a:extLst>
          </p:cNvPr>
          <p:cNvSpPr txBox="1"/>
          <p:nvPr/>
        </p:nvSpPr>
        <p:spPr>
          <a:xfrm>
            <a:off x="1266495" y="2022905"/>
            <a:ext cx="904940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There is very limited phone reception in Malham. 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The number for our accommodation: 03453719529</a:t>
            </a:r>
          </a:p>
          <a:p>
            <a:endParaRPr lang="en-GB" sz="2800" dirty="0"/>
          </a:p>
          <a:p>
            <a:r>
              <a:rPr lang="en-GB" sz="2800" dirty="0"/>
              <a:t>We will also have the school mobile phone: 07359905241</a:t>
            </a:r>
          </a:p>
          <a:p>
            <a:endParaRPr lang="en-GB" sz="2800" dirty="0"/>
          </a:p>
          <a:p>
            <a:r>
              <a:rPr lang="en-GB" sz="2800" dirty="0"/>
              <a:t>We ask that these numbers are used for emergencies only and we will return the calls as soon as we can.  </a:t>
            </a:r>
            <a:br>
              <a:rPr lang="en-GB" sz="1800" dirty="0"/>
            </a:br>
            <a:br>
              <a:rPr lang="en-GB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209234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5E0315-FE6D-BD3D-C4F3-4A9173D31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C260E-7AEE-78D8-7DF2-0ECE5ACB3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65E42F-53C1-6057-F3AB-EC69F874A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5EDFAC-6A73-D877-AE9F-612D27949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695185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Other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21A00A2-9149-55FF-AA66-A57464819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F98BC07-3B70-717F-0648-5943C2CAB4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338D43B-7900-26C8-0672-48DE78617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0F1A704-EB29-0845-2380-45571369E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E68FD27-C342-EC21-9D86-7775EC0342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72FF8C1-CF79-3C85-6FA4-56F54AB02364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97AEC08-C5AA-20CE-C15A-0E3E5AF46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158CAAC-228C-EF72-A88F-ED7AF5CE9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9180499-4E2C-BC5C-1B5F-D152CB5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9F59544-1E90-2C99-2781-4F03705C9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1AA71CE-EDD9-FC48-941F-8630D1CC6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F4C5CBC5-F356-66F3-2FF0-2CB051BCA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E0DC19-DD2A-D78F-DA83-5107E29EB74D}"/>
              </a:ext>
            </a:extLst>
          </p:cNvPr>
          <p:cNvSpPr txBox="1"/>
          <p:nvPr/>
        </p:nvSpPr>
        <p:spPr>
          <a:xfrm>
            <a:off x="1040524" y="2498641"/>
            <a:ext cx="976411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We are very experienced in dealing with home sickness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We will let the children know which rooms staff are sleeping in.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Children will not be allowed to bring any electronic devices, including phones.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There will be regular updates on the website.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There is a very small gift shop, children may bring no more than £10. This is optional. </a:t>
            </a:r>
          </a:p>
        </p:txBody>
      </p:sp>
    </p:spTree>
    <p:extLst>
      <p:ext uri="{BB962C8B-B14F-4D97-AF65-F5344CB8AC3E}">
        <p14:creationId xmlns:p14="http://schemas.microsoft.com/office/powerpoint/2010/main" val="1402929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A81765-DE13-38E2-A761-5817ADD50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FEF6772-400F-E0AB-332D-B65E235E58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1676CF-C33C-229D-7A78-7110E82C1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CE38B-F72F-013A-FEE7-F6AD31069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695185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Other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8EF4F6-4CD9-76F5-F90D-64A4A7E51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D3FD0B2-B5F6-88ED-FFB9-8C7EC410CD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8D44F95-FAED-590D-9478-7993CB901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1A04EA-FC6A-3502-05F7-30F117E25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F212225-890B-533E-1962-32E1058A7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A880A06-4FB4-7332-E5FF-E65481348B0C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CEC7DB-FB63-173B-D4C7-450150D403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EB6AADD-3D52-8CBC-6E64-EB916F9DB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73BFC2C-E420-D5FA-28FD-304DC590FE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9EABA53-1E06-C762-4B61-0B961887FE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6175B0B-CB69-2C2B-7842-61792B4FB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989D38BE-F2C2-C7EA-628F-ECAE08C3E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6615E8-1771-CC5C-66B0-0B764237B8AC}"/>
              </a:ext>
            </a:extLst>
          </p:cNvPr>
          <p:cNvSpPr txBox="1"/>
          <p:nvPr/>
        </p:nvSpPr>
        <p:spPr>
          <a:xfrm>
            <a:off x="1040524" y="2498641"/>
            <a:ext cx="976411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Medication: please clearly label any medication with your child’s name and dosage directions.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We will collect medication at the bus terminus.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If your child gets travel sick please ensure they have their medication before they get on the coach and supply medication for the return journey.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If your child requires an inhaler at all times please make sure they have it with them.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They will have a brilliant time.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2098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1B7007-E365-DB41-3937-5F5E2CAE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11" y="1400775"/>
            <a:ext cx="9833548" cy="460993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u="sng" dirty="0">
                <a:solidFill>
                  <a:schemeClr val="tx2"/>
                </a:solidFill>
              </a:rPr>
              <a:t>Introduction</a:t>
            </a:r>
            <a:br>
              <a:rPr lang="en-US" sz="3600" u="sng" dirty="0">
                <a:solidFill>
                  <a:schemeClr val="tx2"/>
                </a:solidFill>
              </a:rPr>
            </a:br>
            <a:br>
              <a:rPr lang="en-US" sz="3600" u="sng" dirty="0"/>
            </a:br>
            <a:r>
              <a:rPr lang="en-GB" sz="2800" dirty="0"/>
              <a:t>During our residential visit, children will: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Explore the local area of Malham </a:t>
            </a:r>
            <a:br>
              <a:rPr lang="en-GB" sz="2800" dirty="0"/>
            </a:br>
            <a:r>
              <a:rPr lang="en-GB" sz="2800" dirty="0"/>
              <a:t>Develop and apply key geographical skills </a:t>
            </a:r>
            <a:br>
              <a:rPr lang="en-GB" sz="2800" dirty="0"/>
            </a:br>
            <a:r>
              <a:rPr lang="en-GB" sz="2800" dirty="0"/>
              <a:t>Take part in activities that build confidence, independence, and teamwork </a:t>
            </a:r>
            <a:br>
              <a:rPr lang="en-GB" sz="2800" dirty="0"/>
            </a:br>
            <a:r>
              <a:rPr lang="en-GB" sz="2800" dirty="0"/>
              <a:t>Enjoy a fun and memorable experience!</a:t>
            </a:r>
            <a:br>
              <a:rPr lang="en-GB" sz="2800" dirty="0"/>
            </a:br>
            <a:endParaRPr lang="en-US" sz="27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F5FBACB3-20DF-1EA1-EA4D-A01B1F5C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28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85EB2C-B01E-46F2-C9D2-B34519776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84FC14-F6DE-7FEF-3370-8FDC76DC1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81188B-7AF2-D524-D479-C8CAFF1D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BA35A0-0E8F-06CB-D584-56788EA8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378" y="767697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Travel and timings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4312F17-4786-7D9B-23BA-91B426B8F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661CC94-D448-4063-3444-94F0429742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0DD8DD-00EC-BE1B-7FA0-6B54EAD12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C88482B-C682-40E5-C0E9-74B4C339AB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FAB6B2B-046C-DA5E-3014-B172745F78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D234C0-B7E2-4B2B-FDC2-118206FEF002}"/>
              </a:ext>
            </a:extLst>
          </p:cNvPr>
          <p:cNvSpPr txBox="1"/>
          <p:nvPr/>
        </p:nvSpPr>
        <p:spPr>
          <a:xfrm>
            <a:off x="309765" y="2607671"/>
            <a:ext cx="11555056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indent="-228600" fontAlgn="base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sz="2400" dirty="0"/>
              <a:t>We will travel to and from Malham by coach departing from the bus terminus at 10:30am on Monday 8</a:t>
            </a:r>
            <a:r>
              <a:rPr lang="en-GB" sz="2400" baseline="30000" dirty="0"/>
              <a:t>th</a:t>
            </a:r>
            <a:r>
              <a:rPr lang="en-GB" sz="2400" dirty="0"/>
              <a:t> June. Your child does not have to come into school prior to leaving, but they are welcome to come into school at the normal time if needed. </a:t>
            </a:r>
            <a:br>
              <a:rPr lang="en-GB" sz="2400" dirty="0"/>
            </a:br>
            <a:br>
              <a:rPr lang="en-GB" sz="2400" dirty="0"/>
            </a:br>
            <a:r>
              <a:rPr lang="en-GB" sz="2400" dirty="0"/>
              <a:t>Your child will need to take a packed lunch. </a:t>
            </a:r>
          </a:p>
          <a:p>
            <a:pPr>
              <a:buNone/>
            </a:pPr>
            <a:br>
              <a:rPr lang="en-GB" sz="2400" dirty="0"/>
            </a:br>
            <a:r>
              <a:rPr lang="en-GB" sz="2400" dirty="0"/>
              <a:t>We will return on Friday 12</a:t>
            </a:r>
            <a:r>
              <a:rPr lang="en-GB" sz="2400" baseline="30000" dirty="0"/>
              <a:t>th</a:t>
            </a:r>
            <a:r>
              <a:rPr lang="en-GB" sz="2400" dirty="0"/>
              <a:t> June arriving back at the bus terminus around 10:45 am. 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0" i="0" dirty="0">
              <a:solidFill>
                <a:schemeClr val="tx2"/>
              </a:solidFill>
              <a:effectLst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A03340C-3B33-D8EC-D9A0-B5E69C5F0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A0819D8-B948-728B-0E98-1D99A6768F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DC60B5B-4421-51A3-D336-DC58FF841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980D608-7D5D-B4A1-9EB1-2B0BD60DFD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3159C12-4C40-82C1-E35A-98237E047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FFEC3596-8A45-99BC-D887-2EA832471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78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F565B0-752D-07A4-F645-BD2669082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3E6B6-ACBC-F11F-F822-322FE9742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226" y="530679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Staff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5D49A93-34F6-1774-3D4D-182D7B53574D}"/>
              </a:ext>
            </a:extLst>
          </p:cNvPr>
          <p:cNvSpPr txBox="1"/>
          <p:nvPr/>
        </p:nvSpPr>
        <p:spPr>
          <a:xfrm>
            <a:off x="1179226" y="2080979"/>
            <a:ext cx="9833548" cy="42463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GB" sz="2400" dirty="0"/>
              <a:t>Adults on the trip will be Mrs Goldthorpe, Mrs Kelly (both paediatric first aid trained), Mrs Hall and Mr McMahon. 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/>
              <a:t>All activities will be led by staff from YHA and supported by us. </a:t>
            </a:r>
            <a:br>
              <a:rPr lang="en-GB" sz="2400" dirty="0"/>
            </a:br>
            <a:br>
              <a:rPr lang="en-GB" sz="2400" dirty="0"/>
            </a:br>
            <a:r>
              <a:rPr lang="en-GB" sz="2400" dirty="0"/>
              <a:t>All staff at YHA are DBS checked.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2"/>
              </a:solidFill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b="0" i="0" dirty="0">
              <a:solidFill>
                <a:schemeClr val="tx2"/>
              </a:solidFill>
              <a:effectLst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4B4D971C-204B-F97B-6D52-6980B19B2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81568" y="354424"/>
            <a:ext cx="2307069" cy="699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48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F512C5-9F6E-86B8-F62B-D8B2E8131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8F818D-E767-0B59-F087-86B0716F2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dirty="0">
                <a:solidFill>
                  <a:schemeClr val="tx2"/>
                </a:solidFill>
              </a:rPr>
              <a:t>Accommodation</a:t>
            </a:r>
            <a:endParaRPr lang="en-US" sz="3600" u="sng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8B0BB06-1924-12B5-77D8-B9E9BE1726B8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2400" b="1" u="sng" dirty="0">
                <a:solidFill>
                  <a:schemeClr val="tx2"/>
                </a:solidFill>
              </a:rPr>
              <a:t> </a:t>
            </a:r>
            <a:r>
              <a:rPr lang="en-GB" sz="2800" dirty="0"/>
              <a:t>We will be staying in the heart of Malham. </a:t>
            </a:r>
            <a:br>
              <a:rPr lang="en-GB" sz="2800" dirty="0"/>
            </a:br>
            <a:r>
              <a:rPr lang="en-GB" sz="2800" dirty="0"/>
              <a:t>We have sole use of the main building, communal areas will be shared with other residents. </a:t>
            </a:r>
          </a:p>
          <a:p>
            <a:pPr>
              <a:buNone/>
            </a:pPr>
            <a:r>
              <a:rPr lang="en-GB" sz="2800" dirty="0"/>
              <a:t>Dorm style rooms with shared bathrooms. </a:t>
            </a:r>
            <a:br>
              <a:rPr lang="en-GB" sz="2800" dirty="0"/>
            </a:br>
            <a:r>
              <a:rPr lang="en-GB" sz="2800" dirty="0"/>
              <a:t>4-6 people per room.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6E6E968E-9267-7AD9-CF5B-85DC9334F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34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C64AE0-9DF0-05A2-97E5-FEBB39E67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AB9F25-1CFD-5C34-BD23-2B3193FAB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AF3114-DF35-4C26-F2E6-CC6CD89E3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199E97-2C2E-B93A-8246-7DD7BBE8B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695185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Itinerary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5C243-20B2-7864-F1FB-A3441B6FF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AB409A9-2124-4DE0-52EC-C1C952F453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F6E4189-766A-6A8F-3228-369A0CEF0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FB9CB9-DBDD-B950-5DC2-7CAC2AEA8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277D0F9-3455-61FD-7501-1C853D92E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ACDB11A-B0C1-D82A-AE1C-D7AC505CD708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5775306-F55D-F34C-0629-21165485B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B86E866-64EC-8F9E-18C0-1521C921E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29FC5B8-E301-781A-FB39-2140EC7CC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C2610FD-BD51-179F-EB43-00ACB53AD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193FC7C-BC79-E5E4-4A67-80C40926DD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9ACDDD57-B289-5715-FCFD-B10ED0753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90DB551-1BC6-FFA1-B747-8F97F8AC56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739" y="2715931"/>
            <a:ext cx="11652216" cy="291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375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FFBEE5-CE0E-B274-5914-6DF18E58D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CB893D-8976-4F3A-DE74-DB310B87D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EB3323-17A5-3346-8826-C0674E5CC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8EF875-3440-FB6C-7F90-EED0AB08A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Food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6446113-43BF-D935-D7EF-D99641637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504D610-000F-6640-2251-76A1BF109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56390C-BA15-E130-A037-E3C81F8CFF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DE49F-D5DC-C661-F4F9-DC29B5A3D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9091B1C-3AB9-ED84-58DC-FC256B9AA2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EDA4272-5B66-5935-75AE-6B2669EC07A6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buNone/>
            </a:pPr>
            <a:r>
              <a:rPr lang="en-GB" sz="2800" dirty="0"/>
              <a:t>We need to send food choices in advance. </a:t>
            </a:r>
          </a:p>
          <a:p>
            <a:pPr>
              <a:buNone/>
            </a:pPr>
            <a:r>
              <a:rPr lang="en-GB" sz="2800" dirty="0"/>
              <a:t>I will give you the choices and form to fill out today – please return asap. </a:t>
            </a:r>
            <a:br>
              <a:rPr lang="en-GB" sz="2800" dirty="0"/>
            </a:br>
            <a:r>
              <a:rPr lang="en-GB" sz="2800" dirty="0"/>
              <a:t>They can cater for dietary needs/allergies, just let us know in advance. </a:t>
            </a:r>
            <a:br>
              <a:rPr lang="en-GB" sz="2800" dirty="0"/>
            </a:br>
            <a:r>
              <a:rPr lang="en-GB" sz="2800" dirty="0"/>
              <a:t>They provide breakfast, lunch (packed lunch) and dinner. </a:t>
            </a:r>
            <a:br>
              <a:rPr lang="en-GB" sz="2800" dirty="0"/>
            </a:br>
            <a:r>
              <a:rPr lang="en-GB" sz="2800" dirty="0"/>
              <a:t>They cook food to order.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914733-8869-29B2-9F3D-8E1340A8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74BE90D-D35D-FEAE-34DF-2CAEB252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EC67D8D-0D77-68CD-9B1F-0536037389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10FD668-4DFC-285D-C409-F31C6B6A34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40807A1-DAFB-832E-238F-C3C3E0B51F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F2E34E4F-2092-7031-3E5E-E3972C380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63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D00AB5-0564-1797-63EE-6426FFC49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8EF1D0-EE03-1B45-5FCA-EC598CE75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1F3FB7-E4BF-DA56-48CB-03AEAD254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58B5DE-AC74-1E83-B514-17CAE524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208" y="-134075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dirty="0">
                <a:solidFill>
                  <a:schemeClr val="tx2"/>
                </a:solidFill>
              </a:rPr>
              <a:t>Kit list</a:t>
            </a:r>
            <a:endParaRPr lang="en-US" sz="3600" u="sng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A320EC-2A68-F883-49AD-A671E95B4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E6E8BF3-73E5-47FB-7F62-8A0AE2C1AB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75AEB8D-17A4-6422-95FE-6C860B7CE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1E7B58F-499D-347D-1A59-91C48173C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E222EB7-863A-0329-C7D0-B475FAA97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4ACF3A6-1C4C-DB5B-0047-AF67B1CE8995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E15CFB3-CC68-DAFD-B75E-9360860351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5B9F200-6EE8-E885-333D-5EB094B383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C8C2F67-67AA-0B43-DDA7-0F85E98E1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72D0DB7-69EE-A245-BC3D-0407E3F195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98C55DE-EC9C-32CB-7FF1-B7A1B176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17FCE546-C0A1-89FA-EB1A-712EE2F53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3A8983-63FF-AD06-A49E-AE90F3CDF806}"/>
              </a:ext>
            </a:extLst>
          </p:cNvPr>
          <p:cNvSpPr txBox="1"/>
          <p:nvPr/>
        </p:nvSpPr>
        <p:spPr>
          <a:xfrm>
            <a:off x="209006" y="1191487"/>
            <a:ext cx="5886994" cy="5222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950"/>
              </a:lnSpc>
            </a:pPr>
            <a:r>
              <a:rPr lang="en-GB" sz="2000" b="1" u="sng" dirty="0">
                <a:solidFill>
                  <a:srgbClr val="000000"/>
                </a:solidFill>
              </a:rPr>
              <a:t>Essential:</a:t>
            </a:r>
            <a:r>
              <a:rPr lang="en-GB" sz="2000" dirty="0">
                <a:solidFill>
                  <a:srgbClr val="000000"/>
                </a:solidFill>
              </a:rPr>
              <a:t>  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Underwear</a:t>
            </a:r>
            <a:r>
              <a:rPr lang="en-GB" sz="2000" dirty="0">
                <a:solidFill>
                  <a:srgbClr val="000000"/>
                </a:solidFill>
              </a:rPr>
              <a:t>   (Good socks for walking)          </a:t>
            </a:r>
            <a:br>
              <a:rPr lang="en-GB" sz="2000" dirty="0">
                <a:solidFill>
                  <a:srgbClr val="000000"/>
                </a:solidFill>
              </a:rPr>
            </a:br>
            <a:r>
              <a:rPr lang="en-GB" sz="2000" dirty="0">
                <a:solidFill>
                  <a:srgbClr val="000000"/>
                </a:solidFill>
              </a:rPr>
              <a:t>                                                   </a:t>
            </a: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Pyjamas                                                                      </a:t>
            </a: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T-shirts    </a:t>
            </a:r>
            <a:r>
              <a:rPr lang="en-GB" sz="2000" dirty="0">
                <a:solidFill>
                  <a:srgbClr val="000000"/>
                </a:solidFill>
              </a:rPr>
              <a:t>             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Shorts </a:t>
            </a:r>
            <a:r>
              <a:rPr lang="en-GB" sz="2000" dirty="0">
                <a:solidFill>
                  <a:srgbClr val="000000"/>
                </a:solidFill>
              </a:rPr>
              <a:t>(seasonal) 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Trousers</a:t>
            </a:r>
            <a:r>
              <a:rPr lang="en-GB" sz="2000" dirty="0">
                <a:solidFill>
                  <a:srgbClr val="000000"/>
                </a:solidFill>
              </a:rPr>
              <a:t> (not all jeans as these are uncomfortable and heavy when wet) 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Jumpers</a:t>
            </a:r>
            <a:r>
              <a:rPr lang="en-GB" sz="2000" dirty="0">
                <a:solidFill>
                  <a:srgbClr val="000000"/>
                </a:solidFill>
              </a:rPr>
              <a:t> (lots of thinner layers are best for warmth)</a:t>
            </a:r>
            <a:br>
              <a:rPr lang="en-GB" sz="2000" dirty="0">
                <a:solidFill>
                  <a:srgbClr val="000000"/>
                </a:solidFill>
              </a:rPr>
            </a:br>
            <a:r>
              <a:rPr lang="en-GB" sz="2000" dirty="0">
                <a:solidFill>
                  <a:srgbClr val="000000"/>
                </a:solidFill>
              </a:rPr>
              <a:t> </a:t>
            </a: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Walking boots/Wellies </a:t>
            </a:r>
            <a:r>
              <a:rPr lang="en-GB" sz="2000" dirty="0">
                <a:solidFill>
                  <a:srgbClr val="000000"/>
                </a:solidFill>
              </a:rPr>
              <a:t>or strong waterproof trainers (must be sturdy enough to walk in, no gym pumps or best shiny shoes!) 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Another pair of outdoor shoes </a:t>
            </a:r>
            <a:r>
              <a:rPr lang="en-GB" sz="2000" dirty="0">
                <a:solidFill>
                  <a:srgbClr val="000000"/>
                </a:solidFill>
              </a:rPr>
              <a:t>(to change into for evening activities if you have them) 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Slippers/indoor shoes </a:t>
            </a:r>
            <a:r>
              <a:rPr lang="en-GB" sz="2000" dirty="0">
                <a:solidFill>
                  <a:srgbClr val="000000"/>
                </a:solidFill>
              </a:rPr>
              <a:t>(to be worn in the hostel)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4666C-DF4C-5153-B804-CC2D1F93F9F0}"/>
              </a:ext>
            </a:extLst>
          </p:cNvPr>
          <p:cNvSpPr txBox="1"/>
          <p:nvPr/>
        </p:nvSpPr>
        <p:spPr>
          <a:xfrm>
            <a:off x="6407331" y="1599517"/>
            <a:ext cx="5682343" cy="5011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Sun block, sun hat</a:t>
            </a:r>
            <a:br>
              <a:rPr lang="en-GB" sz="2800" dirty="0">
                <a:solidFill>
                  <a:srgbClr val="000000"/>
                </a:solidFill>
              </a:rPr>
            </a:br>
            <a:br>
              <a:rPr lang="en-GB" sz="2800" dirty="0">
                <a:solidFill>
                  <a:srgbClr val="000000"/>
                </a:solidFill>
              </a:rPr>
            </a:br>
            <a:r>
              <a:rPr lang="en-GB" sz="2800" dirty="0">
                <a:solidFill>
                  <a:srgbClr val="000000"/>
                </a:solidFill>
              </a:rPr>
              <a:t>Waterproof coat </a:t>
            </a:r>
            <a:r>
              <a:rPr lang="en-GB" dirty="0">
                <a:solidFill>
                  <a:srgbClr val="000000"/>
                </a:solidFill>
              </a:rPr>
              <a:t>(and trousers if you have them) </a:t>
            </a:r>
            <a:br>
              <a:rPr lang="en-GB" dirty="0">
                <a:solidFill>
                  <a:srgbClr val="000000"/>
                </a:solidFill>
              </a:rPr>
            </a:br>
            <a:endParaRPr lang="en-GB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Sports water bottle</a:t>
            </a:r>
            <a:br>
              <a:rPr lang="en-GB" sz="2800" dirty="0">
                <a:solidFill>
                  <a:srgbClr val="000000"/>
                </a:solidFill>
              </a:rPr>
            </a:br>
            <a:r>
              <a:rPr lang="en-GB" sz="2800" dirty="0">
                <a:solidFill>
                  <a:srgbClr val="000000"/>
                </a:solidFill>
              </a:rPr>
              <a:t>  </a:t>
            </a: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Hand sanitiser </a:t>
            </a:r>
            <a:r>
              <a:rPr lang="en-GB" dirty="0">
                <a:solidFill>
                  <a:srgbClr val="000000"/>
                </a:solidFill>
              </a:rPr>
              <a:t>(small) </a:t>
            </a:r>
            <a:br>
              <a:rPr lang="en-GB" dirty="0">
                <a:solidFill>
                  <a:srgbClr val="000000"/>
                </a:solidFill>
              </a:rPr>
            </a:br>
            <a:endParaRPr lang="en-GB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3 bin bags</a:t>
            </a:r>
            <a:r>
              <a:rPr lang="en-GB" dirty="0">
                <a:solidFill>
                  <a:srgbClr val="000000"/>
                </a:solidFill>
              </a:rPr>
              <a:t> (one for washing, one for protecting items in rucksack, one for sitting on during the walk!) </a:t>
            </a:r>
            <a:br>
              <a:rPr lang="en-GB" dirty="0">
                <a:solidFill>
                  <a:srgbClr val="000000"/>
                </a:solidFill>
              </a:rPr>
            </a:br>
            <a:endParaRPr lang="en-GB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Rucksack for the walk </a:t>
            </a:r>
            <a:r>
              <a:rPr lang="en-GB" dirty="0">
                <a:solidFill>
                  <a:srgbClr val="000000"/>
                </a:solidFill>
              </a:rPr>
              <a:t>(this must be a bag which sits on both shoulders) </a:t>
            </a:r>
            <a:br>
              <a:rPr lang="en-GB" dirty="0">
                <a:solidFill>
                  <a:srgbClr val="000000"/>
                </a:solidFill>
              </a:rPr>
            </a:br>
            <a:endParaRPr lang="en-GB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Toiletries</a:t>
            </a:r>
            <a:r>
              <a:rPr lang="en-GB" dirty="0">
                <a:solidFill>
                  <a:srgbClr val="000000"/>
                </a:solidFill>
              </a:rPr>
              <a:t>(no aerosols,) </a:t>
            </a:r>
            <a:br>
              <a:rPr lang="en-GB" dirty="0">
                <a:solidFill>
                  <a:srgbClr val="000000"/>
                </a:solidFill>
              </a:rPr>
            </a:br>
            <a:endParaRPr lang="en-GB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Towel </a:t>
            </a:r>
            <a:br>
              <a:rPr lang="en-GB" sz="2800" dirty="0">
                <a:solidFill>
                  <a:srgbClr val="000000"/>
                </a:solidFill>
              </a:rPr>
            </a:b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Teddy </a:t>
            </a:r>
            <a:br>
              <a:rPr lang="en-GB" sz="2800" dirty="0">
                <a:solidFill>
                  <a:srgbClr val="000000"/>
                </a:solidFill>
              </a:rPr>
            </a:b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Personal Medication.</a:t>
            </a:r>
            <a:r>
              <a:rPr lang="en-GB" dirty="0">
                <a:solidFill>
                  <a:srgbClr val="000000"/>
                </a:solidFill>
              </a:rPr>
              <a:t> (inhalers etc.)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043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4F6E24-931B-D746-3E66-62722F592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126C8C6-2DDB-1745-C039-42449BEAD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E3817B-7244-E616-2644-614F69C6B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00F95-B1C4-A250-D244-31CC550C0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991" y="332939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u="sng" dirty="0">
                <a:solidFill>
                  <a:schemeClr val="tx2"/>
                </a:solidFill>
              </a:rPr>
              <a:t>Kit list</a:t>
            </a:r>
            <a:endParaRPr lang="en-US" sz="3600" u="sng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9FEC9FD-993C-33C3-1F82-00C71B42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A325E06-43EA-00B6-9C73-C81EAD600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C49225E-9792-85B5-4F5D-AD0C2E22E6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4F00E-16CC-68FA-5D54-141A57FB92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5AF662F-C7FB-C7C7-2135-921230321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B8090A5-18C0-021E-CE39-97F965F2DFC5}"/>
              </a:ext>
            </a:extLst>
          </p:cNvPr>
          <p:cNvSpPr txBox="1"/>
          <p:nvPr/>
        </p:nvSpPr>
        <p:spPr>
          <a:xfrm>
            <a:off x="1179226" y="2890979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28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 i="0" dirty="0">
              <a:solidFill>
                <a:schemeClr val="tx2"/>
              </a:solidFill>
              <a:effectLst/>
            </a:endParaRP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CB87880-FD5B-3A76-A594-B8B342D08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4356F6D-E20C-8725-5198-C7F3FF7646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BA0F470-F99D-0367-E0BC-D562D311B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629B5E6-0191-D4E9-5216-D6058A63E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C989FB3-7C6D-0A22-4577-D4003713C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0F2CFEE0-8D34-422A-63F9-1F26E561D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5106" y="286039"/>
            <a:ext cx="3176530" cy="9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42ED36-B872-DD7C-422D-EF26DE3A4913}"/>
              </a:ext>
            </a:extLst>
          </p:cNvPr>
          <p:cNvSpPr txBox="1"/>
          <p:nvPr/>
        </p:nvSpPr>
        <p:spPr>
          <a:xfrm>
            <a:off x="1266495" y="2022905"/>
            <a:ext cx="10137229" cy="4301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950"/>
              </a:lnSpc>
            </a:pPr>
            <a:r>
              <a:rPr lang="en-GB" sz="2800" b="1" u="sng" dirty="0">
                <a:solidFill>
                  <a:srgbClr val="000000"/>
                </a:solidFill>
              </a:rPr>
              <a:t>Optional:</a:t>
            </a:r>
            <a:r>
              <a:rPr lang="en-GB" sz="2800" dirty="0">
                <a:solidFill>
                  <a:srgbClr val="000000"/>
                </a:solidFill>
              </a:rPr>
              <a:t> </a:t>
            </a: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Camera </a:t>
            </a:r>
            <a:br>
              <a:rPr lang="en-GB" sz="2800" dirty="0">
                <a:solidFill>
                  <a:srgbClr val="000000"/>
                </a:solidFill>
              </a:rPr>
            </a:b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950"/>
              </a:lnSpc>
            </a:pPr>
            <a:r>
              <a:rPr lang="en-GB" sz="2800" dirty="0">
                <a:solidFill>
                  <a:srgbClr val="000000"/>
                </a:solidFill>
              </a:rPr>
              <a:t>A torch – no street lights ! </a:t>
            </a:r>
          </a:p>
          <a:p>
            <a:pPr fontAlgn="base">
              <a:lnSpc>
                <a:spcPts val="1950"/>
              </a:lnSpc>
            </a:pP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Spending money</a:t>
            </a:r>
            <a:br>
              <a:rPr lang="en-GB" sz="2800" dirty="0">
                <a:solidFill>
                  <a:srgbClr val="000000"/>
                </a:solidFill>
              </a:rPr>
            </a:b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Board/card games</a:t>
            </a:r>
            <a:br>
              <a:rPr lang="en-GB" sz="2800" dirty="0">
                <a:solidFill>
                  <a:srgbClr val="000000"/>
                </a:solidFill>
              </a:rPr>
            </a:br>
            <a:br>
              <a:rPr lang="en-GB" sz="2800" dirty="0">
                <a:solidFill>
                  <a:srgbClr val="000000"/>
                </a:solidFill>
              </a:rPr>
            </a:br>
            <a:br>
              <a:rPr lang="en-GB" sz="2800" dirty="0">
                <a:solidFill>
                  <a:srgbClr val="000000"/>
                </a:solidFill>
              </a:rPr>
            </a:br>
            <a:r>
              <a:rPr lang="en-GB" sz="2800" dirty="0">
                <a:solidFill>
                  <a:srgbClr val="000000"/>
                </a:solidFill>
              </a:rPr>
              <a:t>Books</a:t>
            </a:r>
            <a:br>
              <a:rPr lang="en-GB" sz="2000" dirty="0">
                <a:solidFill>
                  <a:srgbClr val="000000"/>
                </a:solidFill>
              </a:rPr>
            </a:br>
            <a:br>
              <a:rPr lang="en-GB" sz="2000" dirty="0">
                <a:solidFill>
                  <a:srgbClr val="000000"/>
                </a:solidFill>
              </a:rPr>
            </a:br>
            <a:r>
              <a:rPr lang="en-GB" sz="2800" b="1" u="sng" dirty="0">
                <a:solidFill>
                  <a:srgbClr val="000000"/>
                </a:solidFill>
              </a:rPr>
              <a:t>Please ensure your child can carry all of their equipment!</a:t>
            </a:r>
            <a:r>
              <a:rPr lang="en-GB" sz="2800" dirty="0">
                <a:solidFill>
                  <a:srgbClr val="000000"/>
                </a:solidFill>
              </a:rPr>
              <a:t> </a:t>
            </a:r>
            <a:br>
              <a:rPr lang="en-GB" sz="2800" dirty="0">
                <a:solidFill>
                  <a:srgbClr val="000000"/>
                </a:solidFill>
              </a:rPr>
            </a:b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endParaRPr lang="en-GB" sz="2800" b="1" u="sng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b="1" u="sng" dirty="0">
                <a:solidFill>
                  <a:srgbClr val="000000"/>
                </a:solidFill>
              </a:rPr>
              <a:t>Please do not bring:</a:t>
            </a:r>
          </a:p>
          <a:p>
            <a:pPr fontAlgn="base">
              <a:lnSpc>
                <a:spcPts val="1425"/>
              </a:lnSpc>
            </a:pPr>
            <a:endParaRPr lang="en-GB" sz="2800" b="1" u="sng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Mobile phones/electrical devices</a:t>
            </a:r>
          </a:p>
          <a:p>
            <a:pPr fontAlgn="base">
              <a:lnSpc>
                <a:spcPts val="1425"/>
              </a:lnSpc>
            </a:pPr>
            <a:endParaRPr lang="en-GB" sz="2800" dirty="0">
              <a:solidFill>
                <a:srgbClr val="000000"/>
              </a:solidFill>
            </a:endParaRPr>
          </a:p>
          <a:p>
            <a:pPr fontAlgn="base">
              <a:lnSpc>
                <a:spcPts val="1425"/>
              </a:lnSpc>
            </a:pPr>
            <a:r>
              <a:rPr lang="en-GB" sz="2800" dirty="0">
                <a:solidFill>
                  <a:srgbClr val="000000"/>
                </a:solidFill>
              </a:rPr>
              <a:t>Footballs</a:t>
            </a:r>
          </a:p>
        </p:txBody>
      </p:sp>
    </p:spTree>
    <p:extLst>
      <p:ext uri="{BB962C8B-B14F-4D97-AF65-F5344CB8AC3E}">
        <p14:creationId xmlns:p14="http://schemas.microsoft.com/office/powerpoint/2010/main" val="264255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5367C1199AA41A2D1591EB89F5D37" ma:contentTypeVersion="19" ma:contentTypeDescription="Create a new document." ma:contentTypeScope="" ma:versionID="30c97419b8d0fa9c1cfb44412c8a1c6c">
  <xsd:schema xmlns:xsd="http://www.w3.org/2001/XMLSchema" xmlns:xs="http://www.w3.org/2001/XMLSchema" xmlns:p="http://schemas.microsoft.com/office/2006/metadata/properties" xmlns:ns3="21fb855c-3f70-43f2-aad9-8e56dd9f6f72" xmlns:ns4="d6653b8e-caba-4b4e-b01f-b30feb14fc41" targetNamespace="http://schemas.microsoft.com/office/2006/metadata/properties" ma:root="true" ma:fieldsID="5799eb116e2c1f4299e89ca603099baa" ns3:_="" ns4:_="">
    <xsd:import namespace="21fb855c-3f70-43f2-aad9-8e56dd9f6f72"/>
    <xsd:import namespace="d6653b8e-caba-4b4e-b01f-b30feb14fc4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Location" minOccurs="0"/>
                <xsd:element ref="ns4:MediaServiceOCR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b855c-3f70-43f2-aad9-8e56dd9f6f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3b8e-caba-4b4e-b01f-b30feb14fc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6653b8e-caba-4b4e-b01f-b30feb14fc4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330CB4-1C30-4834-8174-816D774F8E08}">
  <ds:schemaRefs>
    <ds:schemaRef ds:uri="21fb855c-3f70-43f2-aad9-8e56dd9f6f72"/>
    <ds:schemaRef ds:uri="d6653b8e-caba-4b4e-b01f-b30feb14fc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0C263A1-B54A-44E4-BB08-0921D168C36A}">
  <ds:schemaRefs>
    <ds:schemaRef ds:uri="21fb855c-3f70-43f2-aad9-8e56dd9f6f72"/>
    <ds:schemaRef ds:uri="d6653b8e-caba-4b4e-b01f-b30feb14fc4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6C1CB3F-7EB5-4037-A7EE-A2A8EBF941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823</Words>
  <Application>Microsoft Office PowerPoint</Application>
  <PresentationFormat>Widescreen</PresentationFormat>
  <Paragraphs>138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Introduction  During our residential visit, children will:  Explore the local area of Malham  Develop and apply key geographical skills  Take part in activities that build confidence, independence, and teamwork  Enjoy a fun and memorable experience! </vt:lpstr>
      <vt:lpstr>Travel and timings</vt:lpstr>
      <vt:lpstr>Staff</vt:lpstr>
      <vt:lpstr>Accommodation</vt:lpstr>
      <vt:lpstr>Itinerary</vt:lpstr>
      <vt:lpstr>Food</vt:lpstr>
      <vt:lpstr>Kit list</vt:lpstr>
      <vt:lpstr>Kit list</vt:lpstr>
      <vt:lpstr>Health and Safety</vt:lpstr>
      <vt:lpstr>Contact</vt:lpstr>
      <vt:lpstr>Other</vt:lpstr>
      <vt:lpstr>Other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Ella Parker</dc:creator>
  <cp:lastModifiedBy>Ella Parker</cp:lastModifiedBy>
  <cp:revision>6</cp:revision>
  <dcterms:created xsi:type="dcterms:W3CDTF">2026-04-01T19:02:35Z</dcterms:created>
  <dcterms:modified xsi:type="dcterms:W3CDTF">2026-04-22T18:14:47Z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0x0101006795367C1199AA41A2D1591EB89F5D37</vt:lpwstr>
  </property>
</Properties>
</file>